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4" r:id="rId5"/>
    <p:sldId id="265" r:id="rId6"/>
    <p:sldId id="266" r:id="rId7"/>
    <p:sldId id="267" r:id="rId8"/>
    <p:sldId id="268" r:id="rId9"/>
    <p:sldId id="258" r:id="rId10"/>
    <p:sldId id="273" r:id="rId11"/>
    <p:sldId id="272" r:id="rId12"/>
    <p:sldId id="259" r:id="rId13"/>
    <p:sldId id="260" r:id="rId14"/>
    <p:sldId id="269" r:id="rId15"/>
    <p:sldId id="271" r:id="rId16"/>
    <p:sldId id="275"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EF3D-F4E8-479C-B0B1-CCC680A943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214297E-7F14-4513-BC8E-6DACDAA641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50CE3F-1904-4C20-B510-51C31DC7E8B1}"/>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5" name="Footer Placeholder 4">
            <a:extLst>
              <a:ext uri="{FF2B5EF4-FFF2-40B4-BE49-F238E27FC236}">
                <a16:creationId xmlns:a16="http://schemas.microsoft.com/office/drawing/2014/main" id="{046DBDB7-C81C-430E-958A-618FF0F8614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5FC17AF-AD33-463E-9B92-8643D3AF0115}"/>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2820157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24D5-25D0-4CB3-866A-06CAC6432C4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257DBE-EE3B-418F-B210-4B561F3DB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634F76-B0E0-46DD-835E-F54644E699BF}"/>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5" name="Footer Placeholder 4">
            <a:extLst>
              <a:ext uri="{FF2B5EF4-FFF2-40B4-BE49-F238E27FC236}">
                <a16:creationId xmlns:a16="http://schemas.microsoft.com/office/drawing/2014/main" id="{4199BE30-C5F0-4BB9-8670-4DB76A7D805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B316061-1063-430F-BA9C-F9DBB70D8591}"/>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249307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6D0560-DBA8-4DE6-A305-D2A8C216E2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05578E-047E-41EB-84EF-0187CD73FC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37C420-B3BE-4A65-A7FC-1CB1DB61AE31}"/>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5" name="Footer Placeholder 4">
            <a:extLst>
              <a:ext uri="{FF2B5EF4-FFF2-40B4-BE49-F238E27FC236}">
                <a16:creationId xmlns:a16="http://schemas.microsoft.com/office/drawing/2014/main" id="{F3CEEF92-CDAB-4416-A54E-0EEA601586D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3A14E26-0F73-41CE-B12A-E61FDE1AC3BA}"/>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1192617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Main Sli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994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5E525-B740-42C1-8E4E-15D2D8831A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BE2D4F-9AD7-435B-80F1-08F479BFDC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BCA50D-D576-47B6-91AB-A54EE3AAAD16}"/>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5" name="Footer Placeholder 4">
            <a:extLst>
              <a:ext uri="{FF2B5EF4-FFF2-40B4-BE49-F238E27FC236}">
                <a16:creationId xmlns:a16="http://schemas.microsoft.com/office/drawing/2014/main" id="{DEF6D64E-41A0-4B2B-817F-7ABEDA97FD9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46A9072-270A-4B5F-9853-87529246B1D7}"/>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87940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F82C-6734-491B-918D-5D64C378EF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979A076-264B-4952-B626-AB41939083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7CC631-293C-4FBF-B307-ED58D8CE4B81}"/>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5" name="Footer Placeholder 4">
            <a:extLst>
              <a:ext uri="{FF2B5EF4-FFF2-40B4-BE49-F238E27FC236}">
                <a16:creationId xmlns:a16="http://schemas.microsoft.com/office/drawing/2014/main" id="{D22BD597-2D8E-4542-A02B-38D940B7AF3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16F8545-A6E6-4138-A475-DD45C2DAF16A}"/>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390384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6B60-D825-4274-9AFA-A64D64D3F7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2EB897-352D-4BEF-8AEE-365204E1AE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665823-42B6-48A8-A8EA-88FCEAD666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6F7182-B78D-45C3-AA08-11ADADDA6E45}"/>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6" name="Footer Placeholder 5">
            <a:extLst>
              <a:ext uri="{FF2B5EF4-FFF2-40B4-BE49-F238E27FC236}">
                <a16:creationId xmlns:a16="http://schemas.microsoft.com/office/drawing/2014/main" id="{9BB2F985-FC7D-4B20-BA32-0B11E79BC76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EBA22DF-DE48-4CA7-ABF5-393CA7033DD3}"/>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1429202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3A06-0DB4-449D-BC19-31FCD2CD6B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B103A5-EFE6-4E00-8DC5-18495AE42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33FF-CA8E-4A03-8671-D38835FF5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3A4D0F-90FC-4EFC-A23C-B091B720C7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9CF94D-E6B9-4565-A378-BFAE634B7C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19048F2-0DEC-438C-A38F-3DA305ABC4C7}"/>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8" name="Footer Placeholder 7">
            <a:extLst>
              <a:ext uri="{FF2B5EF4-FFF2-40B4-BE49-F238E27FC236}">
                <a16:creationId xmlns:a16="http://schemas.microsoft.com/office/drawing/2014/main" id="{D380AD7F-FA4D-455F-9715-89C6AD67971E}"/>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06C15100-69BA-4A63-B0CC-9DC6A36FD9D4}"/>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281054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2085-E502-4A6B-9189-B90F82F9D4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0653C4-342F-48D8-ABBD-E20F653CE220}"/>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4" name="Footer Placeholder 3">
            <a:extLst>
              <a:ext uri="{FF2B5EF4-FFF2-40B4-BE49-F238E27FC236}">
                <a16:creationId xmlns:a16="http://schemas.microsoft.com/office/drawing/2014/main" id="{B8057F6C-0A19-4F41-8F3F-E4B52D82563D}"/>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AFD320B-FC72-4061-B4BA-33B0D819519D}"/>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2275867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B89FA-2B35-4E36-8373-18D9A7954FE3}"/>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3" name="Footer Placeholder 2">
            <a:extLst>
              <a:ext uri="{FF2B5EF4-FFF2-40B4-BE49-F238E27FC236}">
                <a16:creationId xmlns:a16="http://schemas.microsoft.com/office/drawing/2014/main" id="{EE89A896-7E43-47A9-AD2E-D641BFE64B81}"/>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2129349-D798-44A7-B61B-8924B16C3BD2}"/>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3385533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4F26-FEB7-4E31-977A-DBE1508C0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809789C-2A98-40E5-AC28-1C901D98D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59A9C6-2225-4B4B-BD14-61975821A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2BD19B-3C57-45AC-9F97-D5AD96FE8D8D}"/>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6" name="Footer Placeholder 5">
            <a:extLst>
              <a:ext uri="{FF2B5EF4-FFF2-40B4-BE49-F238E27FC236}">
                <a16:creationId xmlns:a16="http://schemas.microsoft.com/office/drawing/2014/main" id="{BA623C90-24D6-47F2-9582-699CAB3F53B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B4024C9-BBFC-4097-92EE-7CD8A0CFD910}"/>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3181647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FC8D-1AFE-4FAA-A3F6-4848EDFD5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8CDBDA-37DE-4C19-BB16-E0DE469417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6C887CD9-6B60-4073-B9CD-131E1F3B4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C263C5-6418-4CF0-995A-68E9B77D0C0A}"/>
              </a:ext>
            </a:extLst>
          </p:cNvPr>
          <p:cNvSpPr>
            <a:spLocks noGrp="1"/>
          </p:cNvSpPr>
          <p:nvPr>
            <p:ph type="dt" sz="half" idx="10"/>
          </p:nvPr>
        </p:nvSpPr>
        <p:spPr/>
        <p:txBody>
          <a:bodyPr/>
          <a:lstStyle/>
          <a:p>
            <a:fld id="{A19805AE-CC94-4183-BB62-CA7211A4CFB1}" type="datetimeFigureOut">
              <a:rPr lang="en-IN" smtClean="0"/>
              <a:t>20-12-2020</a:t>
            </a:fld>
            <a:endParaRPr lang="en-IN" dirty="0"/>
          </a:p>
        </p:txBody>
      </p:sp>
      <p:sp>
        <p:nvSpPr>
          <p:cNvPr id="6" name="Footer Placeholder 5">
            <a:extLst>
              <a:ext uri="{FF2B5EF4-FFF2-40B4-BE49-F238E27FC236}">
                <a16:creationId xmlns:a16="http://schemas.microsoft.com/office/drawing/2014/main" id="{99609F84-0E70-452E-A888-5E4E13930FF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1B5B9D6-FACE-42A2-AEC1-CD1587A36E39}"/>
              </a:ext>
            </a:extLst>
          </p:cNvPr>
          <p:cNvSpPr>
            <a:spLocks noGrp="1"/>
          </p:cNvSpPr>
          <p:nvPr>
            <p:ph type="sldNum" sz="quarter" idx="12"/>
          </p:nvPr>
        </p:nvSpPr>
        <p:spPr/>
        <p:txBody>
          <a:bodyPr/>
          <a:lstStyle/>
          <a:p>
            <a:fld id="{B97E3262-954D-4E99-98F9-4046CDAE915E}" type="slidenum">
              <a:rPr lang="en-IN" smtClean="0"/>
              <a:t>‹#›</a:t>
            </a:fld>
            <a:endParaRPr lang="en-IN" dirty="0"/>
          </a:p>
        </p:txBody>
      </p:sp>
    </p:spTree>
    <p:extLst>
      <p:ext uri="{BB962C8B-B14F-4D97-AF65-F5344CB8AC3E}">
        <p14:creationId xmlns:p14="http://schemas.microsoft.com/office/powerpoint/2010/main" val="1396941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BE1EFA-A1D0-4AD1-8FB2-EED7315C13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72E25E-A28A-4D0A-83B0-578422089E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18FFAF-50D0-436D-9318-284062B82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805AE-CC94-4183-BB62-CA7211A4CFB1}" type="datetimeFigureOut">
              <a:rPr lang="en-IN" smtClean="0"/>
              <a:t>20-12-2020</a:t>
            </a:fld>
            <a:endParaRPr lang="en-IN" dirty="0"/>
          </a:p>
        </p:txBody>
      </p:sp>
      <p:sp>
        <p:nvSpPr>
          <p:cNvPr id="5" name="Footer Placeholder 4">
            <a:extLst>
              <a:ext uri="{FF2B5EF4-FFF2-40B4-BE49-F238E27FC236}">
                <a16:creationId xmlns:a16="http://schemas.microsoft.com/office/drawing/2014/main" id="{21A8C20C-D03E-4711-B988-529308A0C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3A92BAB0-E242-46C4-883E-0A7E8183AC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E3262-954D-4E99-98F9-4046CDAE915E}" type="slidenum">
              <a:rPr lang="en-IN" smtClean="0"/>
              <a:t>‹#›</a:t>
            </a:fld>
            <a:endParaRPr lang="en-IN" dirty="0"/>
          </a:p>
        </p:txBody>
      </p:sp>
    </p:spTree>
    <p:extLst>
      <p:ext uri="{BB962C8B-B14F-4D97-AF65-F5344CB8AC3E}">
        <p14:creationId xmlns:p14="http://schemas.microsoft.com/office/powerpoint/2010/main" val="2055144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ti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FDA40-1784-4B92-ABC9-0D20B98E3F96}"/>
              </a:ext>
            </a:extLst>
          </p:cNvPr>
          <p:cNvSpPr>
            <a:spLocks noGrp="1"/>
          </p:cNvSpPr>
          <p:nvPr>
            <p:ph type="ctrTitle"/>
          </p:nvPr>
        </p:nvSpPr>
        <p:spPr>
          <a:xfrm>
            <a:off x="396949" y="0"/>
            <a:ext cx="6944755" cy="2387600"/>
          </a:xfrm>
        </p:spPr>
        <p:txBody>
          <a:bodyPr anchor="t">
            <a:normAutofit/>
          </a:bodyPr>
          <a:lstStyle/>
          <a:p>
            <a:pPr algn="l">
              <a:lnSpc>
                <a:spcPct val="150000"/>
              </a:lnSpc>
            </a:pPr>
            <a:r>
              <a:rPr lang="en-US" b="1" dirty="0">
                <a:latin typeface="Montserrat ExtraBold" panose="00000900000000000000" pitchFamily="2" charset="0"/>
              </a:rPr>
              <a:t>DONALD </a:t>
            </a:r>
            <a:r>
              <a:rPr lang="en-US" b="1" dirty="0">
                <a:solidFill>
                  <a:srgbClr val="C00000"/>
                </a:solidFill>
                <a:latin typeface="Montserrat ExtraBold" panose="00000900000000000000" pitchFamily="2" charset="0"/>
              </a:rPr>
              <a:t>TRUMP</a:t>
            </a:r>
            <a:br>
              <a:rPr lang="en-US" dirty="0">
                <a:latin typeface="Franklin Gothic Heavy" panose="020B0903020102020204" pitchFamily="34" charset="0"/>
              </a:rPr>
            </a:br>
            <a:r>
              <a:rPr lang="en-US" sz="3100" dirty="0">
                <a:latin typeface="Montserrat Light" panose="00000400000000000000" pitchFamily="2" charset="0"/>
              </a:rPr>
              <a:t>Keep America Great</a:t>
            </a:r>
            <a:endParaRPr lang="en-IN" sz="3100" dirty="0">
              <a:latin typeface="Montserrat Light" panose="00000400000000000000" pitchFamily="2" charset="0"/>
            </a:endParaRPr>
          </a:p>
        </p:txBody>
      </p:sp>
      <p:sp>
        <p:nvSpPr>
          <p:cNvPr id="3" name="Subtitle 2">
            <a:extLst>
              <a:ext uri="{FF2B5EF4-FFF2-40B4-BE49-F238E27FC236}">
                <a16:creationId xmlns:a16="http://schemas.microsoft.com/office/drawing/2014/main" id="{F0DE3B71-58D1-453B-92FC-28E2DB1CA4C9}"/>
              </a:ext>
            </a:extLst>
          </p:cNvPr>
          <p:cNvSpPr>
            <a:spLocks noGrp="1"/>
          </p:cNvSpPr>
          <p:nvPr>
            <p:ph type="subTitle" idx="1"/>
          </p:nvPr>
        </p:nvSpPr>
        <p:spPr>
          <a:xfrm>
            <a:off x="396949" y="4867867"/>
            <a:ext cx="6280298" cy="1655762"/>
          </a:xfrm>
        </p:spPr>
        <p:txBody>
          <a:bodyPr>
            <a:normAutofit lnSpcReduction="10000"/>
          </a:bodyPr>
          <a:lstStyle/>
          <a:p>
            <a:pPr algn="l"/>
            <a:r>
              <a:rPr lang="en-IN" sz="1600" dirty="0">
                <a:latin typeface="Montserrat" panose="00000500000000000000" pitchFamily="2" charset="0"/>
              </a:rPr>
              <a:t>Abhilash Gadepalli</a:t>
            </a:r>
          </a:p>
          <a:p>
            <a:pPr algn="l"/>
            <a:r>
              <a:rPr lang="en-IN" sz="1600" dirty="0">
                <a:latin typeface="Montserrat" panose="00000500000000000000" pitchFamily="2" charset="0"/>
              </a:rPr>
              <a:t>Aparna Sharma</a:t>
            </a:r>
          </a:p>
          <a:p>
            <a:pPr algn="l"/>
            <a:r>
              <a:rPr lang="en-IN" sz="1600" dirty="0" err="1">
                <a:latin typeface="Montserrat" panose="00000500000000000000" pitchFamily="2" charset="0"/>
              </a:rPr>
              <a:t>Debjit</a:t>
            </a:r>
            <a:r>
              <a:rPr lang="en-IN" sz="1600" dirty="0">
                <a:latin typeface="Montserrat" panose="00000500000000000000" pitchFamily="2" charset="0"/>
              </a:rPr>
              <a:t> Ray</a:t>
            </a:r>
          </a:p>
          <a:p>
            <a:pPr algn="l"/>
            <a:r>
              <a:rPr lang="en-IN" sz="1600" dirty="0">
                <a:latin typeface="Montserrat" panose="00000500000000000000" pitchFamily="2" charset="0"/>
              </a:rPr>
              <a:t>Divyansh Saxena</a:t>
            </a:r>
          </a:p>
          <a:p>
            <a:pPr algn="l"/>
            <a:r>
              <a:rPr lang="en-IN" sz="1600" dirty="0">
                <a:latin typeface="Montserrat" panose="00000500000000000000" pitchFamily="2" charset="0"/>
              </a:rPr>
              <a:t>Raj Sandeep </a:t>
            </a:r>
            <a:r>
              <a:rPr lang="en-IN" sz="1600" dirty="0" err="1">
                <a:latin typeface="Montserrat" panose="00000500000000000000" pitchFamily="2" charset="0"/>
              </a:rPr>
              <a:t>Yennisetty</a:t>
            </a:r>
            <a:endParaRPr lang="en-IN" sz="1600" dirty="0">
              <a:latin typeface="Montserrat" panose="00000500000000000000" pitchFamily="2" charset="0"/>
            </a:endParaRPr>
          </a:p>
        </p:txBody>
      </p:sp>
      <p:pic>
        <p:nvPicPr>
          <p:cNvPr id="6" name="Picture 5">
            <a:extLst>
              <a:ext uri="{FF2B5EF4-FFF2-40B4-BE49-F238E27FC236}">
                <a16:creationId xmlns:a16="http://schemas.microsoft.com/office/drawing/2014/main" id="{D156CF14-FE80-411B-8E49-FE56386D7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657600" y="1238451"/>
            <a:ext cx="4534400" cy="5619549"/>
          </a:xfrm>
          <a:prstGeom prst="rect">
            <a:avLst/>
          </a:prstGeom>
        </p:spPr>
      </p:pic>
      <p:sp>
        <p:nvSpPr>
          <p:cNvPr id="7" name="Subtitle 2">
            <a:extLst>
              <a:ext uri="{FF2B5EF4-FFF2-40B4-BE49-F238E27FC236}">
                <a16:creationId xmlns:a16="http://schemas.microsoft.com/office/drawing/2014/main" id="{43D44A58-5DD6-442D-99EE-375C664D5D51}"/>
              </a:ext>
            </a:extLst>
          </p:cNvPr>
          <p:cNvSpPr txBox="1">
            <a:spLocks/>
          </p:cNvSpPr>
          <p:nvPr/>
        </p:nvSpPr>
        <p:spPr>
          <a:xfrm>
            <a:off x="397384" y="2601119"/>
            <a:ext cx="628029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sz="1600" dirty="0">
              <a:latin typeface="Montserrat" panose="00000500000000000000" pitchFamily="2" charset="0"/>
            </a:endParaRPr>
          </a:p>
        </p:txBody>
      </p:sp>
      <p:sp>
        <p:nvSpPr>
          <p:cNvPr id="9" name="TextBox 8">
            <a:extLst>
              <a:ext uri="{FF2B5EF4-FFF2-40B4-BE49-F238E27FC236}">
                <a16:creationId xmlns:a16="http://schemas.microsoft.com/office/drawing/2014/main" id="{C054F51F-9742-46AF-877B-C346F911260F}"/>
              </a:ext>
            </a:extLst>
          </p:cNvPr>
          <p:cNvSpPr txBox="1"/>
          <p:nvPr/>
        </p:nvSpPr>
        <p:spPr>
          <a:xfrm>
            <a:off x="396949" y="4324983"/>
            <a:ext cx="6130030" cy="369332"/>
          </a:xfrm>
          <a:prstGeom prst="rect">
            <a:avLst/>
          </a:prstGeom>
          <a:noFill/>
        </p:spPr>
        <p:txBody>
          <a:bodyPr wrap="square">
            <a:spAutoFit/>
          </a:bodyPr>
          <a:lstStyle/>
          <a:p>
            <a:r>
              <a:rPr lang="en-US" dirty="0">
                <a:latin typeface="Montserrat SemiBold" panose="00000700000000000000" pitchFamily="2" charset="0"/>
              </a:rPr>
              <a:t>Foundation project -1 , Group 1</a:t>
            </a:r>
          </a:p>
        </p:txBody>
      </p:sp>
    </p:spTree>
    <p:extLst>
      <p:ext uri="{BB962C8B-B14F-4D97-AF65-F5344CB8AC3E}">
        <p14:creationId xmlns:p14="http://schemas.microsoft.com/office/powerpoint/2010/main" val="3564305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AA1CA1-55F4-41BC-A434-87ECD4B33D5A}"/>
              </a:ext>
            </a:extLst>
          </p:cNvPr>
          <p:cNvPicPr>
            <a:picLocks noChangeAspect="1"/>
          </p:cNvPicPr>
          <p:nvPr/>
        </p:nvPicPr>
        <p:blipFill>
          <a:blip r:embed="rId2"/>
          <a:stretch>
            <a:fillRect/>
          </a:stretch>
        </p:blipFill>
        <p:spPr>
          <a:xfrm>
            <a:off x="5921409" y="756510"/>
            <a:ext cx="6030261" cy="5431229"/>
          </a:xfrm>
          <a:prstGeom prst="rect">
            <a:avLst/>
          </a:prstGeom>
          <a:ln>
            <a:solidFill>
              <a:schemeClr val="tx1"/>
            </a:solidFill>
          </a:ln>
        </p:spPr>
      </p:pic>
      <p:pic>
        <p:nvPicPr>
          <p:cNvPr id="3" name="Picture 2">
            <a:extLst>
              <a:ext uri="{FF2B5EF4-FFF2-40B4-BE49-F238E27FC236}">
                <a16:creationId xmlns:a16="http://schemas.microsoft.com/office/drawing/2014/main" id="{7E7D5D82-CD6C-4C4E-80AF-8F04ABACD3C2}"/>
              </a:ext>
            </a:extLst>
          </p:cNvPr>
          <p:cNvPicPr>
            <a:picLocks noChangeAspect="1"/>
          </p:cNvPicPr>
          <p:nvPr/>
        </p:nvPicPr>
        <p:blipFill>
          <a:blip r:embed="rId3"/>
          <a:stretch>
            <a:fillRect/>
          </a:stretch>
        </p:blipFill>
        <p:spPr>
          <a:xfrm>
            <a:off x="195650" y="756512"/>
            <a:ext cx="5533887" cy="5431228"/>
          </a:xfrm>
          <a:prstGeom prst="rect">
            <a:avLst/>
          </a:prstGeom>
          <a:ln>
            <a:solidFill>
              <a:schemeClr val="tx1"/>
            </a:solidFill>
          </a:ln>
        </p:spPr>
      </p:pic>
      <p:sp>
        <p:nvSpPr>
          <p:cNvPr id="18" name="TextBox 17">
            <a:extLst>
              <a:ext uri="{FF2B5EF4-FFF2-40B4-BE49-F238E27FC236}">
                <a16:creationId xmlns:a16="http://schemas.microsoft.com/office/drawing/2014/main" id="{38C9ADFC-E285-4E76-8F72-E787F45B68BC}"/>
              </a:ext>
            </a:extLst>
          </p:cNvPr>
          <p:cNvSpPr txBox="1"/>
          <p:nvPr/>
        </p:nvSpPr>
        <p:spPr>
          <a:xfrm>
            <a:off x="3329056" y="59211"/>
            <a:ext cx="5533887" cy="369332"/>
          </a:xfrm>
          <a:prstGeom prst="rect">
            <a:avLst/>
          </a:prstGeom>
          <a:noFill/>
        </p:spPr>
        <p:txBody>
          <a:bodyPr wrap="none" rtlCol="0">
            <a:spAutoFit/>
          </a:bodyPr>
          <a:lstStyle/>
          <a:p>
            <a:r>
              <a:rPr lang="en-IN" dirty="0">
                <a:latin typeface="Montserrat ExtraBold" panose="00000900000000000000" pitchFamily="2" charset="0"/>
              </a:rPr>
              <a:t>Insights: Topic Modelling - LDA (US Tweets)</a:t>
            </a:r>
          </a:p>
        </p:txBody>
      </p:sp>
    </p:spTree>
    <p:extLst>
      <p:ext uri="{BB962C8B-B14F-4D97-AF65-F5344CB8AC3E}">
        <p14:creationId xmlns:p14="http://schemas.microsoft.com/office/powerpoint/2010/main" val="42922122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anim calcmode="lin" valueType="num">
                                      <p:cBhvr>
                                        <p:cTn id="8" dur="10" fill="hold"/>
                                        <p:tgtEl>
                                          <p:spTgt spid="3"/>
                                        </p:tgtEl>
                                        <p:attrNameLst>
                                          <p:attrName>ppt_x</p:attrName>
                                        </p:attrNameLst>
                                      </p:cBhvr>
                                      <p:tavLst>
                                        <p:tav tm="0">
                                          <p:val>
                                            <p:strVal val="#ppt_x"/>
                                          </p:val>
                                        </p:tav>
                                        <p:tav tm="100000">
                                          <p:val>
                                            <p:strVal val="#ppt_x"/>
                                          </p:val>
                                        </p:tav>
                                      </p:tavLst>
                                    </p:anim>
                                    <p:anim calcmode="lin" valueType="num">
                                      <p:cBhvr>
                                        <p:cTn id="9" dur="10" fill="hold"/>
                                        <p:tgtEl>
                                          <p:spTgt spid="3"/>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5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8C9ADFC-E285-4E76-8F72-E787F45B68BC}"/>
              </a:ext>
            </a:extLst>
          </p:cNvPr>
          <p:cNvSpPr txBox="1"/>
          <p:nvPr/>
        </p:nvSpPr>
        <p:spPr>
          <a:xfrm>
            <a:off x="1165804" y="85335"/>
            <a:ext cx="10012677" cy="369332"/>
          </a:xfrm>
          <a:prstGeom prst="rect">
            <a:avLst/>
          </a:prstGeom>
          <a:noFill/>
        </p:spPr>
        <p:txBody>
          <a:bodyPr wrap="none" rtlCol="0">
            <a:spAutoFit/>
          </a:bodyPr>
          <a:lstStyle/>
          <a:p>
            <a:r>
              <a:rPr lang="en-IN" dirty="0">
                <a:latin typeface="Montserrat ExtraBold" panose="00000900000000000000" pitchFamily="2" charset="0"/>
              </a:rPr>
              <a:t>ADDITIONAL INSIGHTS – LDA, Topic Modelling &amp; Google Trends (Non US Tweets)</a:t>
            </a:r>
          </a:p>
        </p:txBody>
      </p:sp>
      <p:pic>
        <p:nvPicPr>
          <p:cNvPr id="4" name="Picture 3">
            <a:extLst>
              <a:ext uri="{FF2B5EF4-FFF2-40B4-BE49-F238E27FC236}">
                <a16:creationId xmlns:a16="http://schemas.microsoft.com/office/drawing/2014/main" id="{5C8D22C1-D985-4FAC-B6BE-60D075644A84}"/>
              </a:ext>
            </a:extLst>
          </p:cNvPr>
          <p:cNvPicPr>
            <a:picLocks noChangeAspect="1"/>
          </p:cNvPicPr>
          <p:nvPr/>
        </p:nvPicPr>
        <p:blipFill>
          <a:blip r:embed="rId2"/>
          <a:stretch>
            <a:fillRect/>
          </a:stretch>
        </p:blipFill>
        <p:spPr>
          <a:xfrm>
            <a:off x="5974675" y="898551"/>
            <a:ext cx="5978983" cy="5528883"/>
          </a:xfrm>
          <a:prstGeom prst="rect">
            <a:avLst/>
          </a:prstGeom>
          <a:ln>
            <a:solidFill>
              <a:schemeClr val="tx1"/>
            </a:solidFill>
          </a:ln>
        </p:spPr>
      </p:pic>
      <p:pic>
        <p:nvPicPr>
          <p:cNvPr id="5" name="Picture 4">
            <a:extLst>
              <a:ext uri="{FF2B5EF4-FFF2-40B4-BE49-F238E27FC236}">
                <a16:creationId xmlns:a16="http://schemas.microsoft.com/office/drawing/2014/main" id="{EFC0144E-731F-497C-BA4C-5F02AAF3A8AB}"/>
              </a:ext>
            </a:extLst>
          </p:cNvPr>
          <p:cNvPicPr>
            <a:picLocks noChangeAspect="1"/>
          </p:cNvPicPr>
          <p:nvPr/>
        </p:nvPicPr>
        <p:blipFill>
          <a:blip r:embed="rId3"/>
          <a:stretch>
            <a:fillRect/>
          </a:stretch>
        </p:blipFill>
        <p:spPr>
          <a:xfrm>
            <a:off x="248130" y="898553"/>
            <a:ext cx="5575625" cy="5528882"/>
          </a:xfrm>
          <a:prstGeom prst="rect">
            <a:avLst/>
          </a:prstGeom>
          <a:ln>
            <a:solidFill>
              <a:schemeClr val="tx1"/>
            </a:solidFill>
          </a:ln>
        </p:spPr>
      </p:pic>
    </p:spTree>
    <p:extLst>
      <p:ext uri="{BB962C8B-B14F-4D97-AF65-F5344CB8AC3E}">
        <p14:creationId xmlns:p14="http://schemas.microsoft.com/office/powerpoint/2010/main" val="10067148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 name="Rectangle"/>
          <p:cNvSpPr/>
          <p:nvPr/>
        </p:nvSpPr>
        <p:spPr>
          <a:xfrm>
            <a:off x="0" y="0"/>
            <a:ext cx="1755648" cy="685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1497" name="Our work is the…"/>
          <p:cNvSpPr txBox="1"/>
          <p:nvPr/>
        </p:nvSpPr>
        <p:spPr>
          <a:xfrm>
            <a:off x="14369" y="3467758"/>
            <a:ext cx="174128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a:defRPr sz="6000" b="0">
                <a:solidFill>
                  <a:srgbClr val="F7F9FF"/>
                </a:solidFill>
                <a:latin typeface="Raleway Light"/>
                <a:ea typeface="Raleway Light"/>
                <a:cs typeface="Raleway Light"/>
                <a:sym typeface="Raleway Light"/>
              </a:defRPr>
            </a:pPr>
            <a:r>
              <a:rPr lang="en-IN" sz="2400" dirty="0"/>
              <a:t>THE TEST</a:t>
            </a:r>
            <a:endParaRPr sz="2400" dirty="0"/>
          </a:p>
        </p:txBody>
      </p:sp>
      <p:pic>
        <p:nvPicPr>
          <p:cNvPr id="2" name="Picture 1">
            <a:extLst>
              <a:ext uri="{FF2B5EF4-FFF2-40B4-BE49-F238E27FC236}">
                <a16:creationId xmlns:a16="http://schemas.microsoft.com/office/drawing/2014/main" id="{58EAE338-8EDA-4419-9C95-6DB9E00DA72A}"/>
              </a:ext>
            </a:extLst>
          </p:cNvPr>
          <p:cNvPicPr>
            <a:picLocks noChangeAspect="1"/>
          </p:cNvPicPr>
          <p:nvPr/>
        </p:nvPicPr>
        <p:blipFill>
          <a:blip r:embed="rId2"/>
          <a:stretch>
            <a:fillRect/>
          </a:stretch>
        </p:blipFill>
        <p:spPr>
          <a:xfrm>
            <a:off x="1928990" y="690027"/>
            <a:ext cx="9754445" cy="5555461"/>
          </a:xfrm>
          <a:prstGeom prst="rect">
            <a:avLst/>
          </a:prstGeom>
        </p:spPr>
      </p:pic>
    </p:spTree>
    <p:extLst>
      <p:ext uri="{BB962C8B-B14F-4D97-AF65-F5344CB8AC3E}">
        <p14:creationId xmlns:p14="http://schemas.microsoft.com/office/powerpoint/2010/main" val="410369186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 name="Rectangle"/>
          <p:cNvSpPr/>
          <p:nvPr/>
        </p:nvSpPr>
        <p:spPr>
          <a:xfrm>
            <a:off x="0" y="0"/>
            <a:ext cx="1755648" cy="685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1497" name="Our work is the…"/>
          <p:cNvSpPr txBox="1"/>
          <p:nvPr/>
        </p:nvSpPr>
        <p:spPr>
          <a:xfrm>
            <a:off x="14369" y="3098426"/>
            <a:ext cx="1741280"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a:defRPr sz="6000" b="0">
                <a:solidFill>
                  <a:srgbClr val="F7F9FF"/>
                </a:solidFill>
                <a:latin typeface="Raleway Light"/>
                <a:ea typeface="Raleway Light"/>
                <a:cs typeface="Raleway Light"/>
                <a:sym typeface="Raleway Light"/>
              </a:defRPr>
            </a:pPr>
            <a:r>
              <a:rPr lang="en-IN" sz="2400" dirty="0">
                <a:latin typeface="Montserrat ExtraBold" panose="00000900000000000000" pitchFamily="2" charset="0"/>
              </a:rPr>
              <a:t>THE RESULT</a:t>
            </a:r>
            <a:endParaRPr sz="2400" dirty="0">
              <a:latin typeface="Montserrat ExtraBold" panose="00000900000000000000" pitchFamily="2"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38542947"/>
              </p:ext>
            </p:extLst>
          </p:nvPr>
        </p:nvGraphicFramePr>
        <p:xfrm>
          <a:off x="2735942" y="95501"/>
          <a:ext cx="7740470" cy="2229689"/>
        </p:xfrm>
        <a:graphic>
          <a:graphicData uri="http://schemas.openxmlformats.org/drawingml/2006/table">
            <a:tbl>
              <a:tblPr/>
              <a:tblGrid>
                <a:gridCol w="4277627">
                  <a:extLst>
                    <a:ext uri="{9D8B030D-6E8A-4147-A177-3AD203B41FA5}">
                      <a16:colId xmlns:a16="http://schemas.microsoft.com/office/drawing/2014/main" val="3315098543"/>
                    </a:ext>
                  </a:extLst>
                </a:gridCol>
                <a:gridCol w="3462843">
                  <a:extLst>
                    <a:ext uri="{9D8B030D-6E8A-4147-A177-3AD203B41FA5}">
                      <a16:colId xmlns:a16="http://schemas.microsoft.com/office/drawing/2014/main" val="187265261"/>
                    </a:ext>
                  </a:extLst>
                </a:gridCol>
              </a:tblGrid>
              <a:tr h="424403">
                <a:tc gridSpan="2">
                  <a:txBody>
                    <a:bodyPr/>
                    <a:lstStyle/>
                    <a:p>
                      <a:pPr algn="ctr" fontAlgn="b"/>
                      <a:r>
                        <a:rPr lang="en-IN" sz="1100" b="0" i="0" u="none" strike="noStrike" dirty="0">
                          <a:solidFill>
                            <a:srgbClr val="000000"/>
                          </a:solidFill>
                          <a:effectLst/>
                          <a:latin typeface="Montserrat" panose="00000500000000000000" pitchFamily="2" charset="0"/>
                        </a:rPr>
                        <a:t>CORRELATION VALUES</a:t>
                      </a:r>
                    </a:p>
                  </a:txBody>
                  <a:tcPr marL="7620" marR="7620" marT="7620" marB="0" anchor="b">
                    <a:lnL>
                      <a:noFill/>
                    </a:lnL>
                    <a:lnR>
                      <a:noFill/>
                    </a:lnR>
                    <a:lnT>
                      <a:noFill/>
                    </a:lnT>
                    <a:lnB>
                      <a:noFill/>
                    </a:lnB>
                  </a:tcP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748837432"/>
                  </a:ext>
                </a:extLst>
              </a:tr>
              <a:tr h="532077">
                <a:tc>
                  <a:txBody>
                    <a:bodyPr/>
                    <a:lstStyle/>
                    <a:p>
                      <a:pPr algn="l" fontAlgn="b"/>
                      <a:r>
                        <a:rPr lang="en-IN" sz="1100" b="0" i="0" u="none" strike="noStrike" dirty="0">
                          <a:solidFill>
                            <a:srgbClr val="000000"/>
                          </a:solidFill>
                          <a:effectLst/>
                          <a:latin typeface="Montserrat" panose="00000500000000000000" pitchFamily="2" charset="0"/>
                        </a:rPr>
                        <a:t>AVG(TB_Polarity) vs Vote Proportion</a:t>
                      </a:r>
                    </a:p>
                  </a:txBody>
                  <a:tcPr marL="7620" marR="7620" marT="7620" marB="0" anchor="b">
                    <a:lnL>
                      <a:noFill/>
                    </a:lnL>
                    <a:lnR>
                      <a:noFill/>
                    </a:lnR>
                    <a:lnT>
                      <a:noFill/>
                    </a:lnT>
                    <a:lnB>
                      <a:noFill/>
                    </a:lnB>
                  </a:tcPr>
                </a:tc>
                <a:tc>
                  <a:txBody>
                    <a:bodyPr/>
                    <a:lstStyle/>
                    <a:p>
                      <a:pPr algn="r" fontAlgn="b"/>
                      <a:r>
                        <a:rPr lang="en-IN" sz="1100" b="0" i="0" u="none" strike="noStrike" dirty="0">
                          <a:solidFill>
                            <a:srgbClr val="000000"/>
                          </a:solidFill>
                          <a:effectLst/>
                          <a:latin typeface="Montserrat" panose="00000500000000000000" pitchFamily="2" charset="0"/>
                        </a:rPr>
                        <a:t>0.13999304</a:t>
                      </a:r>
                    </a:p>
                  </a:txBody>
                  <a:tcPr marL="7620" marR="7620" marT="7620" marB="0" anchor="b">
                    <a:lnL>
                      <a:noFill/>
                    </a:lnL>
                    <a:lnR>
                      <a:noFill/>
                    </a:lnR>
                    <a:lnT>
                      <a:noFill/>
                    </a:lnT>
                    <a:lnB>
                      <a:noFill/>
                    </a:lnB>
                  </a:tcPr>
                </a:tc>
                <a:extLst>
                  <a:ext uri="{0D108BD9-81ED-4DB2-BD59-A6C34878D82A}">
                    <a16:rowId xmlns:a16="http://schemas.microsoft.com/office/drawing/2014/main" val="3774976408"/>
                  </a:ext>
                </a:extLst>
              </a:tr>
              <a:tr h="424403">
                <a:tc>
                  <a:txBody>
                    <a:bodyPr/>
                    <a:lstStyle/>
                    <a:p>
                      <a:pPr algn="l" fontAlgn="b"/>
                      <a:r>
                        <a:rPr lang="en-IN" sz="1100" b="0" i="0" u="none" strike="noStrike" dirty="0">
                          <a:solidFill>
                            <a:srgbClr val="000000"/>
                          </a:solidFill>
                          <a:effectLst/>
                          <a:latin typeface="Montserrat" panose="00000500000000000000" pitchFamily="2" charset="0"/>
                        </a:rPr>
                        <a:t>AVG(AF_Polarity) vs Vote Proportion</a:t>
                      </a:r>
                    </a:p>
                  </a:txBody>
                  <a:tcPr marL="7620" marR="7620" marT="7620" marB="0" anchor="b">
                    <a:lnL>
                      <a:noFill/>
                    </a:lnL>
                    <a:lnR>
                      <a:noFill/>
                    </a:lnR>
                    <a:lnT>
                      <a:noFill/>
                    </a:lnT>
                    <a:lnB>
                      <a:noFill/>
                    </a:lnB>
                  </a:tcPr>
                </a:tc>
                <a:tc>
                  <a:txBody>
                    <a:bodyPr/>
                    <a:lstStyle/>
                    <a:p>
                      <a:pPr algn="r" fontAlgn="b"/>
                      <a:r>
                        <a:rPr lang="en-IN" sz="1100" b="0" i="0" u="none" strike="noStrike" dirty="0">
                          <a:solidFill>
                            <a:srgbClr val="000000"/>
                          </a:solidFill>
                          <a:effectLst/>
                          <a:latin typeface="Montserrat" panose="00000500000000000000" pitchFamily="2" charset="0"/>
                        </a:rPr>
                        <a:t>0.384450164</a:t>
                      </a:r>
                    </a:p>
                  </a:txBody>
                  <a:tcPr marL="7620" marR="7620" marT="7620" marB="0" anchor="b">
                    <a:lnL>
                      <a:noFill/>
                    </a:lnL>
                    <a:lnR>
                      <a:noFill/>
                    </a:lnR>
                    <a:lnT>
                      <a:noFill/>
                    </a:lnT>
                    <a:lnB>
                      <a:noFill/>
                    </a:lnB>
                  </a:tcPr>
                </a:tc>
                <a:extLst>
                  <a:ext uri="{0D108BD9-81ED-4DB2-BD59-A6C34878D82A}">
                    <a16:rowId xmlns:a16="http://schemas.microsoft.com/office/drawing/2014/main" val="3232668691"/>
                  </a:ext>
                </a:extLst>
              </a:tr>
              <a:tr h="424403">
                <a:tc>
                  <a:txBody>
                    <a:bodyPr/>
                    <a:lstStyle/>
                    <a:p>
                      <a:pPr algn="l" fontAlgn="b"/>
                      <a:r>
                        <a:rPr lang="en-IN" sz="1100" b="0" i="0" u="none" strike="noStrike" dirty="0">
                          <a:solidFill>
                            <a:srgbClr val="000000"/>
                          </a:solidFill>
                          <a:effectLst/>
                          <a:latin typeface="Montserrat" panose="00000500000000000000" pitchFamily="2" charset="0"/>
                        </a:rPr>
                        <a:t>COUNT(Strongly</a:t>
                      </a:r>
                      <a:r>
                        <a:rPr lang="en-IN" sz="1100" b="0" i="0" u="none" strike="noStrike" baseline="0" dirty="0">
                          <a:solidFill>
                            <a:srgbClr val="000000"/>
                          </a:solidFill>
                          <a:effectLst/>
                          <a:latin typeface="Montserrat" panose="00000500000000000000" pitchFamily="2" charset="0"/>
                        </a:rPr>
                        <a:t> Negative + Negative</a:t>
                      </a:r>
                      <a:r>
                        <a:rPr lang="en-IN" sz="1100" b="0" i="0" u="none" strike="noStrike" dirty="0">
                          <a:solidFill>
                            <a:srgbClr val="000000"/>
                          </a:solidFill>
                          <a:effectLst/>
                          <a:latin typeface="Montserrat" panose="00000500000000000000" pitchFamily="2" charset="0"/>
                        </a:rPr>
                        <a:t>) vs Vote Proportion</a:t>
                      </a:r>
                    </a:p>
                  </a:txBody>
                  <a:tcPr marL="7620" marR="7620" marT="7620" marB="0" anchor="b">
                    <a:lnL>
                      <a:noFill/>
                    </a:lnL>
                    <a:lnR>
                      <a:noFill/>
                    </a:lnR>
                    <a:lnT>
                      <a:noFill/>
                    </a:lnT>
                    <a:lnB>
                      <a:noFill/>
                    </a:lnB>
                  </a:tcPr>
                </a:tc>
                <a:tc>
                  <a:txBody>
                    <a:bodyPr/>
                    <a:lstStyle/>
                    <a:p>
                      <a:pPr algn="r" fontAlgn="b"/>
                      <a:r>
                        <a:rPr lang="en-IN" sz="1100" b="0" i="0" u="none" strike="noStrike" dirty="0">
                          <a:solidFill>
                            <a:srgbClr val="000000"/>
                          </a:solidFill>
                          <a:effectLst/>
                          <a:latin typeface="Montserrat" panose="00000500000000000000" pitchFamily="2" charset="0"/>
                        </a:rPr>
                        <a:t>-0.176324167</a:t>
                      </a:r>
                    </a:p>
                  </a:txBody>
                  <a:tcPr marL="7620" marR="7620" marT="7620" marB="0" anchor="b">
                    <a:lnL>
                      <a:noFill/>
                    </a:lnL>
                    <a:lnR>
                      <a:noFill/>
                    </a:lnR>
                    <a:lnT>
                      <a:noFill/>
                    </a:lnT>
                    <a:lnB>
                      <a:noFill/>
                    </a:lnB>
                  </a:tcPr>
                </a:tc>
                <a:extLst>
                  <a:ext uri="{0D108BD9-81ED-4DB2-BD59-A6C34878D82A}">
                    <a16:rowId xmlns:a16="http://schemas.microsoft.com/office/drawing/2014/main" val="2192724169"/>
                  </a:ext>
                </a:extLst>
              </a:tr>
              <a:tr h="424403">
                <a:tc>
                  <a:txBody>
                    <a:bodyPr/>
                    <a:lstStyle/>
                    <a:p>
                      <a:pPr algn="l" fontAlgn="b"/>
                      <a:r>
                        <a:rPr lang="en-IN" sz="1100" b="0" i="0" u="none" strike="noStrike" dirty="0">
                          <a:solidFill>
                            <a:srgbClr val="000000"/>
                          </a:solidFill>
                          <a:effectLst/>
                          <a:latin typeface="Montserrat" panose="00000500000000000000" pitchFamily="2" charset="0"/>
                        </a:rPr>
                        <a:t>COUNT(Strongly</a:t>
                      </a:r>
                      <a:r>
                        <a:rPr lang="en-IN" sz="1100" b="0" i="0" u="none" strike="noStrike" baseline="0" dirty="0">
                          <a:solidFill>
                            <a:srgbClr val="000000"/>
                          </a:solidFill>
                          <a:effectLst/>
                          <a:latin typeface="Montserrat" panose="00000500000000000000" pitchFamily="2" charset="0"/>
                        </a:rPr>
                        <a:t> Positive + Positive</a:t>
                      </a:r>
                      <a:r>
                        <a:rPr lang="en-IN" sz="1100" b="0" i="0" u="none" strike="noStrike" dirty="0">
                          <a:solidFill>
                            <a:srgbClr val="000000"/>
                          </a:solidFill>
                          <a:effectLst/>
                          <a:latin typeface="Montserrat" panose="00000500000000000000" pitchFamily="2" charset="0"/>
                        </a:rPr>
                        <a:t>) vs Vote Proportion</a:t>
                      </a:r>
                    </a:p>
                  </a:txBody>
                  <a:tcPr marL="7620" marR="7620" marT="7620" marB="0" anchor="b">
                    <a:lnL>
                      <a:noFill/>
                    </a:lnL>
                    <a:lnR>
                      <a:noFill/>
                    </a:lnR>
                    <a:lnT>
                      <a:noFill/>
                    </a:lnT>
                    <a:lnB>
                      <a:noFill/>
                    </a:lnB>
                  </a:tcPr>
                </a:tc>
                <a:tc>
                  <a:txBody>
                    <a:bodyPr/>
                    <a:lstStyle/>
                    <a:p>
                      <a:pPr algn="r" fontAlgn="b"/>
                      <a:r>
                        <a:rPr lang="en-IN" sz="1100" b="0" i="0" u="none" strike="noStrike" dirty="0">
                          <a:solidFill>
                            <a:srgbClr val="000000"/>
                          </a:solidFill>
                          <a:effectLst/>
                          <a:latin typeface="Montserrat" panose="00000500000000000000" pitchFamily="2" charset="0"/>
                        </a:rPr>
                        <a:t>0.09792169</a:t>
                      </a:r>
                    </a:p>
                  </a:txBody>
                  <a:tcPr marL="7620" marR="7620" marT="7620" marB="0" anchor="b">
                    <a:lnL>
                      <a:noFill/>
                    </a:lnL>
                    <a:lnR>
                      <a:noFill/>
                    </a:lnR>
                    <a:lnT>
                      <a:noFill/>
                    </a:lnT>
                    <a:lnB>
                      <a:noFill/>
                    </a:lnB>
                  </a:tcPr>
                </a:tc>
                <a:extLst>
                  <a:ext uri="{0D108BD9-81ED-4DB2-BD59-A6C34878D82A}">
                    <a16:rowId xmlns:a16="http://schemas.microsoft.com/office/drawing/2014/main" val="3635821173"/>
                  </a:ext>
                </a:extLst>
              </a:tr>
            </a:tbl>
          </a:graphicData>
        </a:graphic>
      </p:graphicFrame>
      <p:sp>
        <p:nvSpPr>
          <p:cNvPr id="5" name="TextBox 4"/>
          <p:cNvSpPr txBox="1"/>
          <p:nvPr/>
        </p:nvSpPr>
        <p:spPr>
          <a:xfrm>
            <a:off x="2360934" y="2514102"/>
            <a:ext cx="9307355" cy="646331"/>
          </a:xfrm>
          <a:prstGeom prst="rect">
            <a:avLst/>
          </a:prstGeom>
          <a:noFill/>
        </p:spPr>
        <p:txBody>
          <a:bodyPr wrap="none" rtlCol="0">
            <a:spAutoFit/>
          </a:bodyPr>
          <a:lstStyle/>
          <a:p>
            <a:pPr algn="ctr"/>
            <a:r>
              <a:rPr lang="en-IN" dirty="0">
                <a:latin typeface="Montserrat" panose="00000500000000000000" pitchFamily="2" charset="0"/>
              </a:rPr>
              <a:t>The Chi-Square Test done on all the above values also gives very high P-Values </a:t>
            </a:r>
          </a:p>
          <a:p>
            <a:pPr algn="ctr"/>
            <a:r>
              <a:rPr lang="en-IN" dirty="0">
                <a:latin typeface="Montserrat" panose="00000500000000000000" pitchFamily="2" charset="0"/>
              </a:rPr>
              <a:t>Thus establishing independence between the variables</a:t>
            </a:r>
          </a:p>
        </p:txBody>
      </p:sp>
      <p:sp>
        <p:nvSpPr>
          <p:cNvPr id="6" name="TextBox 5"/>
          <p:cNvSpPr txBox="1"/>
          <p:nvPr/>
        </p:nvSpPr>
        <p:spPr>
          <a:xfrm>
            <a:off x="2027900" y="3542832"/>
            <a:ext cx="9640389" cy="3139321"/>
          </a:xfrm>
          <a:prstGeom prst="rect">
            <a:avLst/>
          </a:prstGeom>
          <a:noFill/>
        </p:spPr>
        <p:txBody>
          <a:bodyPr wrap="square" rtlCol="0">
            <a:spAutoFit/>
          </a:bodyPr>
          <a:lstStyle/>
          <a:p>
            <a:r>
              <a:rPr lang="en-IN" dirty="0">
                <a:latin typeface="Montserrat" panose="00000500000000000000" pitchFamily="2" charset="0"/>
              </a:rPr>
              <a:t>ISSUES FACED</a:t>
            </a:r>
          </a:p>
          <a:p>
            <a:pPr marL="285750" indent="-285750">
              <a:buFont typeface="Arial" panose="020B0604020202020204" pitchFamily="34" charset="0"/>
              <a:buChar char="•"/>
            </a:pPr>
            <a:r>
              <a:rPr lang="en-IN" dirty="0">
                <a:latin typeface="Montserrat" panose="00000500000000000000" pitchFamily="2" charset="0"/>
              </a:rPr>
              <a:t>Small Sample Size on Pre Election Dates due to limitations of Full Archive mode of Twitter API</a:t>
            </a:r>
          </a:p>
          <a:p>
            <a:pPr marL="285750" indent="-285750">
              <a:buFont typeface="Arial" panose="020B0604020202020204" pitchFamily="34" charset="0"/>
              <a:buChar char="•"/>
            </a:pPr>
            <a:r>
              <a:rPr lang="en-IN" dirty="0">
                <a:latin typeface="Montserrat" panose="00000500000000000000" pitchFamily="2" charset="0"/>
              </a:rPr>
              <a:t>High Amounts of neutral sentiment scores due to limitations of lexicons</a:t>
            </a:r>
          </a:p>
          <a:p>
            <a:pPr marL="285750" indent="-285750">
              <a:buFont typeface="Arial" panose="020B0604020202020204" pitchFamily="34" charset="0"/>
              <a:buChar char="•"/>
            </a:pPr>
            <a:r>
              <a:rPr lang="en-US" dirty="0">
                <a:latin typeface="Montserrat" panose="00000500000000000000" pitchFamily="2" charset="0"/>
              </a:rPr>
              <a:t>Ambiguity and Indistinctness leads to LDA instability</a:t>
            </a:r>
          </a:p>
          <a:p>
            <a:pPr marL="285750" indent="-285750">
              <a:buFont typeface="Arial" panose="020B0604020202020204" pitchFamily="34" charset="0"/>
              <a:buChar char="•"/>
            </a:pPr>
            <a:r>
              <a:rPr lang="en-IN" dirty="0">
                <a:latin typeface="Montserrat" panose="00000500000000000000" pitchFamily="2" charset="0"/>
              </a:rPr>
              <a:t>Emoticons in Text were unhandled by chosen library</a:t>
            </a:r>
          </a:p>
          <a:p>
            <a:pPr marL="285750" indent="-285750">
              <a:buFont typeface="Arial" panose="020B0604020202020204" pitchFamily="34" charset="0"/>
              <a:buChar char="•"/>
            </a:pPr>
            <a:r>
              <a:rPr lang="en-IN" dirty="0">
                <a:latin typeface="Montserrat" panose="00000500000000000000" pitchFamily="2" charset="0"/>
              </a:rPr>
              <a:t>US Election results are calculated by COUNTY and not by STATE yet our location data only had information until state</a:t>
            </a:r>
          </a:p>
          <a:p>
            <a:pPr marL="285750" indent="-285750">
              <a:buFont typeface="Arial" panose="020B0604020202020204" pitchFamily="34" charset="0"/>
              <a:buChar char="•"/>
            </a:pPr>
            <a:r>
              <a:rPr lang="en-IN" dirty="0">
                <a:latin typeface="Montserrat" panose="00000500000000000000" pitchFamily="2" charset="0"/>
              </a:rPr>
              <a:t>Location Data extracted by us was not reliable enough</a:t>
            </a:r>
          </a:p>
          <a:p>
            <a:pPr marL="285750" indent="-285750">
              <a:buFont typeface="Arial" panose="020B0604020202020204" pitchFamily="34" charset="0"/>
              <a:buChar char="•"/>
            </a:pPr>
            <a:r>
              <a:rPr lang="en-IN" dirty="0">
                <a:latin typeface="Montserrat" panose="00000500000000000000" pitchFamily="2" charset="0"/>
              </a:rPr>
              <a:t>Online Posting can be done by people not on Actual Voters List</a:t>
            </a:r>
          </a:p>
          <a:p>
            <a:pPr marL="285750" indent="-285750">
              <a:buFont typeface="Arial" panose="020B0604020202020204" pitchFamily="34" charset="0"/>
              <a:buChar char="•"/>
            </a:pPr>
            <a:endParaRPr lang="en-IN" dirty="0">
              <a:latin typeface="Montserrat" panose="00000500000000000000" pitchFamily="2" charset="0"/>
            </a:endParaRPr>
          </a:p>
        </p:txBody>
      </p:sp>
    </p:spTree>
    <p:extLst>
      <p:ext uri="{BB962C8B-B14F-4D97-AF65-F5344CB8AC3E}">
        <p14:creationId xmlns:p14="http://schemas.microsoft.com/office/powerpoint/2010/main" val="322093952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21222" y="90080"/>
            <a:ext cx="4749555" cy="369332"/>
          </a:xfrm>
          <a:prstGeom prst="rect">
            <a:avLst/>
          </a:prstGeom>
          <a:noFill/>
        </p:spPr>
        <p:txBody>
          <a:bodyPr wrap="square" rtlCol="0">
            <a:spAutoFit/>
          </a:bodyPr>
          <a:lstStyle/>
          <a:p>
            <a:r>
              <a:rPr lang="en-IN" dirty="0">
                <a:latin typeface="Montserrat ExtraBold" panose="00000900000000000000" pitchFamily="2" charset="0"/>
              </a:rPr>
              <a:t>DASHBOARD CREATED – US TWEETS </a:t>
            </a:r>
          </a:p>
        </p:txBody>
      </p:sp>
      <p:pic>
        <p:nvPicPr>
          <p:cNvPr id="7" name="Picture 6">
            <a:extLst>
              <a:ext uri="{FF2B5EF4-FFF2-40B4-BE49-F238E27FC236}">
                <a16:creationId xmlns:a16="http://schemas.microsoft.com/office/drawing/2014/main" id="{A13676C7-043F-4147-A830-6EC0B1B7F6E7}"/>
              </a:ext>
            </a:extLst>
          </p:cNvPr>
          <p:cNvPicPr>
            <a:picLocks noChangeAspect="1"/>
          </p:cNvPicPr>
          <p:nvPr/>
        </p:nvPicPr>
        <p:blipFill>
          <a:blip r:embed="rId2"/>
          <a:stretch>
            <a:fillRect/>
          </a:stretch>
        </p:blipFill>
        <p:spPr>
          <a:xfrm>
            <a:off x="57150" y="478342"/>
            <a:ext cx="12068175" cy="6256223"/>
          </a:xfrm>
          <a:prstGeom prst="rect">
            <a:avLst/>
          </a:prstGeom>
        </p:spPr>
      </p:pic>
    </p:spTree>
    <p:extLst>
      <p:ext uri="{BB962C8B-B14F-4D97-AF65-F5344CB8AC3E}">
        <p14:creationId xmlns:p14="http://schemas.microsoft.com/office/powerpoint/2010/main" val="387615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3821" y="90080"/>
            <a:ext cx="5344357" cy="369332"/>
          </a:xfrm>
          <a:prstGeom prst="rect">
            <a:avLst/>
          </a:prstGeom>
          <a:noFill/>
        </p:spPr>
        <p:txBody>
          <a:bodyPr wrap="square" rtlCol="0">
            <a:spAutoFit/>
          </a:bodyPr>
          <a:lstStyle/>
          <a:p>
            <a:r>
              <a:rPr lang="en-IN" dirty="0">
                <a:latin typeface="Montserrat ExtraBold" panose="00000900000000000000" pitchFamily="2" charset="0"/>
              </a:rPr>
              <a:t>DASHBOARD CREATED – Non US TWEETS </a:t>
            </a:r>
          </a:p>
        </p:txBody>
      </p:sp>
      <p:pic>
        <p:nvPicPr>
          <p:cNvPr id="5" name="Picture 4">
            <a:extLst>
              <a:ext uri="{FF2B5EF4-FFF2-40B4-BE49-F238E27FC236}">
                <a16:creationId xmlns:a16="http://schemas.microsoft.com/office/drawing/2014/main" id="{A33D0412-4A9A-429A-A53C-9EDF1DFDB903}"/>
              </a:ext>
            </a:extLst>
          </p:cNvPr>
          <p:cNvPicPr>
            <a:picLocks noChangeAspect="1"/>
          </p:cNvPicPr>
          <p:nvPr/>
        </p:nvPicPr>
        <p:blipFill>
          <a:blip r:embed="rId2"/>
          <a:stretch>
            <a:fillRect/>
          </a:stretch>
        </p:blipFill>
        <p:spPr>
          <a:xfrm>
            <a:off x="85725" y="511763"/>
            <a:ext cx="11972925" cy="6156676"/>
          </a:xfrm>
          <a:prstGeom prst="rect">
            <a:avLst/>
          </a:prstGeom>
        </p:spPr>
      </p:pic>
    </p:spTree>
    <p:extLst>
      <p:ext uri="{BB962C8B-B14F-4D97-AF65-F5344CB8AC3E}">
        <p14:creationId xmlns:p14="http://schemas.microsoft.com/office/powerpoint/2010/main" val="3237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2BDC1D-CD6C-479A-B955-9A96BA0727C8}"/>
              </a:ext>
            </a:extLst>
          </p:cNvPr>
          <p:cNvSpPr txBox="1"/>
          <p:nvPr/>
        </p:nvSpPr>
        <p:spPr>
          <a:xfrm>
            <a:off x="5300750" y="79238"/>
            <a:ext cx="1590500" cy="369332"/>
          </a:xfrm>
          <a:prstGeom prst="rect">
            <a:avLst/>
          </a:prstGeom>
          <a:noFill/>
        </p:spPr>
        <p:txBody>
          <a:bodyPr wrap="none" rtlCol="0">
            <a:spAutoFit/>
          </a:bodyPr>
          <a:lstStyle/>
          <a:p>
            <a:r>
              <a:rPr lang="en-IN" dirty="0">
                <a:latin typeface="Montserrat ExtraBold" panose="00000900000000000000" pitchFamily="2" charset="0"/>
              </a:rPr>
              <a:t>INFERENCE</a:t>
            </a:r>
          </a:p>
        </p:txBody>
      </p:sp>
      <p:sp>
        <p:nvSpPr>
          <p:cNvPr id="3" name="TextBox 2">
            <a:extLst>
              <a:ext uri="{FF2B5EF4-FFF2-40B4-BE49-F238E27FC236}">
                <a16:creationId xmlns:a16="http://schemas.microsoft.com/office/drawing/2014/main" id="{569CFAA1-2E1D-4F9B-AE3D-24A021C62B99}"/>
              </a:ext>
            </a:extLst>
          </p:cNvPr>
          <p:cNvSpPr txBox="1"/>
          <p:nvPr/>
        </p:nvSpPr>
        <p:spPr>
          <a:xfrm>
            <a:off x="594804" y="2234467"/>
            <a:ext cx="7226423" cy="1446550"/>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latin typeface="Montserrat" panose="00000500000000000000" pitchFamily="2" charset="0"/>
              </a:rPr>
              <a:t>The tweet volume and Google trends </a:t>
            </a:r>
            <a:r>
              <a:rPr lang="en-IN" sz="1600" b="1" u="sng" dirty="0">
                <a:latin typeface="Montserrat" panose="00000500000000000000" pitchFamily="2" charset="0"/>
              </a:rPr>
              <a:t>show spikes</a:t>
            </a:r>
            <a:r>
              <a:rPr lang="en-IN" sz="1600" dirty="0">
                <a:latin typeface="Montserrat" panose="00000500000000000000" pitchFamily="2" charset="0"/>
              </a:rPr>
              <a:t> on similar dates:</a:t>
            </a:r>
          </a:p>
          <a:p>
            <a:pPr marL="742950" lvl="1" indent="-285750" algn="just">
              <a:buFont typeface="Arial" panose="020B0604020202020204" pitchFamily="34" charset="0"/>
              <a:buChar char="•"/>
            </a:pPr>
            <a:r>
              <a:rPr lang="en-IN" sz="1400" dirty="0">
                <a:latin typeface="Montserrat" panose="00000500000000000000" pitchFamily="2" charset="0"/>
              </a:rPr>
              <a:t>Around </a:t>
            </a:r>
            <a:r>
              <a:rPr lang="en-IN" sz="1400" b="1" dirty="0">
                <a:latin typeface="Montserrat" panose="00000500000000000000" pitchFamily="2" charset="0"/>
              </a:rPr>
              <a:t>Nov 3</a:t>
            </a:r>
            <a:r>
              <a:rPr lang="en-IN" sz="1400" b="1" baseline="30000" dirty="0">
                <a:latin typeface="Montserrat" panose="00000500000000000000" pitchFamily="2" charset="0"/>
              </a:rPr>
              <a:t>rd</a:t>
            </a:r>
            <a:r>
              <a:rPr lang="en-IN" sz="1400" dirty="0">
                <a:latin typeface="Montserrat" panose="00000500000000000000" pitchFamily="2" charset="0"/>
              </a:rPr>
              <a:t> – Being the US Election date, the spike is understandable</a:t>
            </a:r>
          </a:p>
          <a:p>
            <a:pPr marL="742950" lvl="1" indent="-285750" algn="just">
              <a:buFont typeface="Arial" panose="020B0604020202020204" pitchFamily="34" charset="0"/>
              <a:buChar char="•"/>
            </a:pPr>
            <a:r>
              <a:rPr lang="en-IN" sz="1400" dirty="0">
                <a:latin typeface="Montserrat" panose="00000500000000000000" pitchFamily="2" charset="0"/>
              </a:rPr>
              <a:t>Around </a:t>
            </a:r>
            <a:r>
              <a:rPr lang="en-IN" sz="1400" b="1" dirty="0">
                <a:latin typeface="Montserrat" panose="00000500000000000000" pitchFamily="2" charset="0"/>
              </a:rPr>
              <a:t>Nov 14</a:t>
            </a:r>
            <a:r>
              <a:rPr lang="en-IN" sz="1400" b="1" baseline="30000" dirty="0">
                <a:latin typeface="Montserrat" panose="00000500000000000000" pitchFamily="2" charset="0"/>
              </a:rPr>
              <a:t>th</a:t>
            </a:r>
            <a:r>
              <a:rPr lang="en-IN" sz="1400" b="1" dirty="0">
                <a:latin typeface="Montserrat" panose="00000500000000000000" pitchFamily="2" charset="0"/>
              </a:rPr>
              <a:t> to Nov 26</a:t>
            </a:r>
            <a:r>
              <a:rPr lang="en-IN" sz="1400" b="1" baseline="30000" dirty="0">
                <a:latin typeface="Montserrat" panose="00000500000000000000" pitchFamily="2" charset="0"/>
              </a:rPr>
              <a:t>th</a:t>
            </a:r>
            <a:r>
              <a:rPr lang="en-IN" sz="1400" b="1" dirty="0">
                <a:latin typeface="Montserrat" panose="00000500000000000000" pitchFamily="2" charset="0"/>
              </a:rPr>
              <a:t> </a:t>
            </a:r>
            <a:r>
              <a:rPr lang="en-IN" sz="1400" dirty="0">
                <a:latin typeface="Montserrat" panose="00000500000000000000" pitchFamily="2" charset="0"/>
              </a:rPr>
              <a:t>– Trumps’ actions post election has caused a lot of reactions on social media.</a:t>
            </a:r>
          </a:p>
        </p:txBody>
      </p:sp>
      <p:sp>
        <p:nvSpPr>
          <p:cNvPr id="4" name="TextBox 3">
            <a:extLst>
              <a:ext uri="{FF2B5EF4-FFF2-40B4-BE49-F238E27FC236}">
                <a16:creationId xmlns:a16="http://schemas.microsoft.com/office/drawing/2014/main" id="{EC8AE2D7-D1F2-48E4-9421-995EB7E8E46B}"/>
              </a:ext>
            </a:extLst>
          </p:cNvPr>
          <p:cNvSpPr txBox="1"/>
          <p:nvPr/>
        </p:nvSpPr>
        <p:spPr>
          <a:xfrm>
            <a:off x="534140" y="4347327"/>
            <a:ext cx="11123720" cy="206210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Montserrat" panose="00000500000000000000" pitchFamily="2" charset="0"/>
              </a:rPr>
              <a:t>Post election, the </a:t>
            </a:r>
            <a:r>
              <a:rPr lang="en-US" sz="1600" b="1" u="sng" dirty="0">
                <a:latin typeface="Montserrat" panose="00000500000000000000" pitchFamily="2" charset="0"/>
              </a:rPr>
              <a:t>polarity score on tweets, show a decline</a:t>
            </a:r>
            <a:r>
              <a:rPr lang="en-US" sz="1600" dirty="0">
                <a:latin typeface="Montserrat" panose="00000500000000000000" pitchFamily="2" charset="0"/>
              </a:rPr>
              <a:t>. This again can be attributed to the negative reactions on Trumps’ actions post election. Given this, if US was to go to election today, we can conclude with higher confidence that the results would not have been in support of Trump.</a:t>
            </a:r>
          </a:p>
          <a:p>
            <a:pPr marL="285750" indent="-285750" algn="just">
              <a:buFont typeface="Arial" panose="020B0604020202020204" pitchFamily="34" charset="0"/>
              <a:buChar char="•"/>
            </a:pPr>
            <a:r>
              <a:rPr lang="en-IN" sz="1600" dirty="0">
                <a:latin typeface="Montserrat" panose="00000500000000000000" pitchFamily="2" charset="0"/>
              </a:rPr>
              <a:t>The </a:t>
            </a:r>
            <a:r>
              <a:rPr lang="en-IN" sz="1600" b="1" dirty="0">
                <a:latin typeface="Montserrat" panose="00000500000000000000" pitchFamily="2" charset="0"/>
              </a:rPr>
              <a:t>sample tweet count </a:t>
            </a:r>
            <a:r>
              <a:rPr lang="en-IN" sz="1600" dirty="0">
                <a:latin typeface="Montserrat" panose="00000500000000000000" pitchFamily="2" charset="0"/>
              </a:rPr>
              <a:t>for states like </a:t>
            </a:r>
            <a:r>
              <a:rPr lang="en-IN" sz="1600" b="1" dirty="0">
                <a:latin typeface="Montserrat" panose="00000500000000000000" pitchFamily="2" charset="0"/>
              </a:rPr>
              <a:t>North Dakota and Wyoming </a:t>
            </a:r>
            <a:r>
              <a:rPr lang="en-IN" sz="1600" dirty="0">
                <a:latin typeface="Montserrat" panose="00000500000000000000" pitchFamily="2" charset="0"/>
              </a:rPr>
              <a:t>for pre-election period was low (</a:t>
            </a:r>
            <a:r>
              <a:rPr lang="en-IN" sz="1600" b="1" dirty="0">
                <a:latin typeface="Montserrat" panose="00000500000000000000" pitchFamily="2" charset="0"/>
              </a:rPr>
              <a:t>23 and 30 </a:t>
            </a:r>
            <a:r>
              <a:rPr lang="en-IN" sz="1600" dirty="0">
                <a:latin typeface="Montserrat" panose="00000500000000000000" pitchFamily="2" charset="0"/>
              </a:rPr>
              <a:t>respectively). Similarly, for post election period the number of tweets were </a:t>
            </a:r>
            <a:r>
              <a:rPr lang="en-IN" sz="1600" b="1" dirty="0">
                <a:latin typeface="Montserrat" panose="00000500000000000000" pitchFamily="2" charset="0"/>
              </a:rPr>
              <a:t>308 and 312 </a:t>
            </a:r>
            <a:r>
              <a:rPr lang="en-IN" sz="1600" dirty="0">
                <a:latin typeface="Montserrat" panose="00000500000000000000" pitchFamily="2" charset="0"/>
              </a:rPr>
              <a:t>respectively. These indicate:</a:t>
            </a:r>
          </a:p>
          <a:p>
            <a:pPr marL="742950" lvl="1" indent="-285750" algn="just">
              <a:buFont typeface="Arial" panose="020B0604020202020204" pitchFamily="34" charset="0"/>
              <a:buChar char="•"/>
            </a:pPr>
            <a:r>
              <a:rPr lang="en-IN" sz="1400" dirty="0">
                <a:latin typeface="Montserrat" panose="00000500000000000000" pitchFamily="2" charset="0"/>
              </a:rPr>
              <a:t>Either very few people from these states are active on Twitter</a:t>
            </a:r>
          </a:p>
          <a:p>
            <a:pPr marL="742950" lvl="1" indent="-285750" algn="just">
              <a:buFont typeface="Arial" panose="020B0604020202020204" pitchFamily="34" charset="0"/>
              <a:buChar char="•"/>
            </a:pPr>
            <a:r>
              <a:rPr lang="en-IN" sz="1400" dirty="0">
                <a:latin typeface="Montserrat" panose="00000500000000000000" pitchFamily="2" charset="0"/>
              </a:rPr>
              <a:t>Or, the location for people belonging to these states have not updated the location on Twitter.</a:t>
            </a:r>
          </a:p>
        </p:txBody>
      </p:sp>
      <p:pic>
        <p:nvPicPr>
          <p:cNvPr id="5" name="Picture 4">
            <a:extLst>
              <a:ext uri="{FF2B5EF4-FFF2-40B4-BE49-F238E27FC236}">
                <a16:creationId xmlns:a16="http://schemas.microsoft.com/office/drawing/2014/main" id="{71CFA1B1-60C4-434D-A052-7BDBCEBB986D}"/>
              </a:ext>
            </a:extLst>
          </p:cNvPr>
          <p:cNvPicPr>
            <a:picLocks noChangeAspect="1"/>
          </p:cNvPicPr>
          <p:nvPr/>
        </p:nvPicPr>
        <p:blipFill>
          <a:blip r:embed="rId2"/>
          <a:stretch>
            <a:fillRect/>
          </a:stretch>
        </p:blipFill>
        <p:spPr>
          <a:xfrm>
            <a:off x="7821227" y="2364920"/>
            <a:ext cx="4021585" cy="1754326"/>
          </a:xfrm>
          <a:prstGeom prst="rect">
            <a:avLst/>
          </a:prstGeom>
          <a:ln>
            <a:solidFill>
              <a:schemeClr val="tx1"/>
            </a:solidFill>
          </a:ln>
        </p:spPr>
      </p:pic>
      <p:sp>
        <p:nvSpPr>
          <p:cNvPr id="6" name="TextBox 5">
            <a:extLst>
              <a:ext uri="{FF2B5EF4-FFF2-40B4-BE49-F238E27FC236}">
                <a16:creationId xmlns:a16="http://schemas.microsoft.com/office/drawing/2014/main" id="{2D8C3542-CF27-42E7-A5E8-C122009CF00A}"/>
              </a:ext>
            </a:extLst>
          </p:cNvPr>
          <p:cNvSpPr txBox="1"/>
          <p:nvPr/>
        </p:nvSpPr>
        <p:spPr>
          <a:xfrm>
            <a:off x="8540318" y="6505149"/>
            <a:ext cx="3302494" cy="261610"/>
          </a:xfrm>
          <a:prstGeom prst="rect">
            <a:avLst/>
          </a:prstGeom>
          <a:noFill/>
        </p:spPr>
        <p:txBody>
          <a:bodyPr wrap="square" rtlCol="0">
            <a:spAutoFit/>
          </a:bodyPr>
          <a:lstStyle/>
          <a:p>
            <a:pPr algn="r"/>
            <a:r>
              <a:rPr lang="en-IN" sz="1100" baseline="30000" dirty="0"/>
              <a:t>1 </a:t>
            </a:r>
            <a:r>
              <a:rPr lang="en-IN" sz="1100" dirty="0"/>
              <a:t>https://www.aclweb.org/anthology/R15-1064.pdf</a:t>
            </a:r>
          </a:p>
        </p:txBody>
      </p:sp>
      <p:sp>
        <p:nvSpPr>
          <p:cNvPr id="7" name="TextBox 6">
            <a:extLst>
              <a:ext uri="{FF2B5EF4-FFF2-40B4-BE49-F238E27FC236}">
                <a16:creationId xmlns:a16="http://schemas.microsoft.com/office/drawing/2014/main" id="{6B22E590-E1A4-4CCF-98F5-0F3581304E81}"/>
              </a:ext>
            </a:extLst>
          </p:cNvPr>
          <p:cNvSpPr txBox="1"/>
          <p:nvPr/>
        </p:nvSpPr>
        <p:spPr>
          <a:xfrm>
            <a:off x="594804" y="863758"/>
            <a:ext cx="7119891" cy="1200329"/>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latin typeface="Montserrat" panose="00000500000000000000" pitchFamily="2" charset="0"/>
              </a:rPr>
              <a:t>Overall Polarity and Sentiment scores in </a:t>
            </a:r>
            <a:r>
              <a:rPr lang="en-IN" sz="1600" b="1" u="sng" dirty="0">
                <a:latin typeface="Montserrat" panose="00000500000000000000" pitchFamily="2" charset="0"/>
              </a:rPr>
              <a:t>Positive</a:t>
            </a:r>
            <a:r>
              <a:rPr lang="en-IN" sz="1600" dirty="0">
                <a:latin typeface="Montserrat" panose="00000500000000000000" pitchFamily="2" charset="0"/>
              </a:rPr>
              <a:t> indicate </a:t>
            </a:r>
          </a:p>
          <a:p>
            <a:pPr marL="742950" lvl="1" indent="-285750" algn="just">
              <a:buFont typeface="Arial" panose="020B0604020202020204" pitchFamily="34" charset="0"/>
              <a:buChar char="•"/>
            </a:pPr>
            <a:r>
              <a:rPr lang="en-IN" sz="1400" dirty="0">
                <a:latin typeface="Montserrat" panose="00000500000000000000" pitchFamily="2" charset="0"/>
              </a:rPr>
              <a:t>Either, more Trump supporters are active on Twitter</a:t>
            </a:r>
          </a:p>
          <a:p>
            <a:pPr marL="742950" lvl="1" indent="-285750" algn="just">
              <a:buFont typeface="Arial" panose="020B0604020202020204" pitchFamily="34" charset="0"/>
              <a:buChar char="•"/>
            </a:pPr>
            <a:r>
              <a:rPr lang="en-IN" sz="1400" dirty="0">
                <a:latin typeface="Montserrat" panose="00000500000000000000" pitchFamily="2" charset="0"/>
              </a:rPr>
              <a:t>Or, the Twitter sample data received was skewed</a:t>
            </a:r>
          </a:p>
          <a:p>
            <a:pPr marL="742950" lvl="1" indent="-285750" algn="just">
              <a:buFont typeface="Arial" panose="020B0604020202020204" pitchFamily="34" charset="0"/>
              <a:buChar char="•"/>
            </a:pPr>
            <a:r>
              <a:rPr lang="en-IN" sz="1400" dirty="0">
                <a:latin typeface="Montserrat" panose="00000500000000000000" pitchFamily="2" charset="0"/>
              </a:rPr>
              <a:t>Or, the </a:t>
            </a:r>
            <a:r>
              <a:rPr lang="en-IN" sz="1400" dirty="0" err="1">
                <a:latin typeface="Montserrat" panose="00000500000000000000" pitchFamily="2" charset="0"/>
              </a:rPr>
              <a:t>TextBlob</a:t>
            </a:r>
            <a:r>
              <a:rPr lang="en-IN" sz="1400" dirty="0">
                <a:latin typeface="Montserrat" panose="00000500000000000000" pitchFamily="2" charset="0"/>
              </a:rPr>
              <a:t> lexicon</a:t>
            </a:r>
            <a:r>
              <a:rPr lang="en-IN" sz="1400" baseline="30000" dirty="0">
                <a:latin typeface="Montserrat" panose="00000500000000000000" pitchFamily="2" charset="0"/>
              </a:rPr>
              <a:t>1</a:t>
            </a:r>
            <a:r>
              <a:rPr lang="en-IN" sz="1400" dirty="0">
                <a:latin typeface="Montserrat" panose="00000500000000000000" pitchFamily="2" charset="0"/>
              </a:rPr>
              <a:t> used to determine polarity is not the ideal choice</a:t>
            </a:r>
          </a:p>
        </p:txBody>
      </p:sp>
      <p:pic>
        <p:nvPicPr>
          <p:cNvPr id="8" name="Picture 7">
            <a:extLst>
              <a:ext uri="{FF2B5EF4-FFF2-40B4-BE49-F238E27FC236}">
                <a16:creationId xmlns:a16="http://schemas.microsoft.com/office/drawing/2014/main" id="{C19AB6FF-1274-4E5B-8FBD-7FEDE218F435}"/>
              </a:ext>
            </a:extLst>
          </p:cNvPr>
          <p:cNvPicPr/>
          <p:nvPr/>
        </p:nvPicPr>
        <p:blipFill>
          <a:blip r:embed="rId3"/>
          <a:stretch>
            <a:fillRect/>
          </a:stretch>
        </p:blipFill>
        <p:spPr>
          <a:xfrm>
            <a:off x="7821227" y="499453"/>
            <a:ext cx="4021585" cy="1788292"/>
          </a:xfrm>
          <a:prstGeom prst="rect">
            <a:avLst/>
          </a:prstGeom>
          <a:ln>
            <a:solidFill>
              <a:schemeClr val="tx1"/>
            </a:solidFill>
          </a:ln>
        </p:spPr>
      </p:pic>
    </p:spTree>
    <p:extLst>
      <p:ext uri="{BB962C8B-B14F-4D97-AF65-F5344CB8AC3E}">
        <p14:creationId xmlns:p14="http://schemas.microsoft.com/office/powerpoint/2010/main" val="3084580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DD4E22-A080-4FDD-B7C4-DCBD996E759C}"/>
              </a:ext>
            </a:extLst>
          </p:cNvPr>
          <p:cNvSpPr txBox="1"/>
          <p:nvPr/>
        </p:nvSpPr>
        <p:spPr>
          <a:xfrm>
            <a:off x="2814577" y="2708477"/>
            <a:ext cx="6562846" cy="1015663"/>
          </a:xfrm>
          <a:prstGeom prst="rect">
            <a:avLst/>
          </a:prstGeom>
          <a:noFill/>
        </p:spPr>
        <p:txBody>
          <a:bodyPr wrap="square" rtlCol="0">
            <a:spAutoFit/>
          </a:bodyPr>
          <a:lstStyle/>
          <a:p>
            <a:pPr algn="ctr"/>
            <a:r>
              <a:rPr lang="en-IN" sz="6000" dirty="0">
                <a:latin typeface="Montserrat ExtraBold" panose="00000900000000000000" pitchFamily="2" charset="0"/>
              </a:rPr>
              <a:t>THANK YOU</a:t>
            </a:r>
          </a:p>
        </p:txBody>
      </p:sp>
    </p:spTree>
    <p:extLst>
      <p:ext uri="{BB962C8B-B14F-4D97-AF65-F5344CB8AC3E}">
        <p14:creationId xmlns:p14="http://schemas.microsoft.com/office/powerpoint/2010/main" val="10436617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E13061-B331-4BCF-B9EA-20F6C3E5AD4A}"/>
              </a:ext>
            </a:extLst>
          </p:cNvPr>
          <p:cNvSpPr txBox="1">
            <a:spLocks/>
          </p:cNvSpPr>
          <p:nvPr/>
        </p:nvSpPr>
        <p:spPr>
          <a:xfrm>
            <a:off x="838200" y="-61672"/>
            <a:ext cx="10515600" cy="7754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ontserrat Bold" panose="00000800000000000000" pitchFamily="2" charset="0"/>
              </a:rPr>
              <a:t>Team</a:t>
            </a:r>
            <a:endParaRPr lang="en-IN" dirty="0">
              <a:solidFill>
                <a:srgbClr val="C00000"/>
              </a:solidFill>
              <a:latin typeface="Montserrat Bold" panose="00000800000000000000" pitchFamily="2" charset="0"/>
            </a:endParaRPr>
          </a:p>
        </p:txBody>
      </p:sp>
      <p:sp>
        <p:nvSpPr>
          <p:cNvPr id="5" name="Subtitle 2">
            <a:extLst>
              <a:ext uri="{FF2B5EF4-FFF2-40B4-BE49-F238E27FC236}">
                <a16:creationId xmlns:a16="http://schemas.microsoft.com/office/drawing/2014/main" id="{00417694-FFC0-43E1-90AB-4092DA6D39CF}"/>
              </a:ext>
            </a:extLst>
          </p:cNvPr>
          <p:cNvSpPr txBox="1">
            <a:spLocks/>
          </p:cNvSpPr>
          <p:nvPr/>
        </p:nvSpPr>
        <p:spPr>
          <a:xfrm>
            <a:off x="888233" y="3326741"/>
            <a:ext cx="2506270" cy="364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solidFill>
                  <a:srgbClr val="C00000"/>
                </a:solidFill>
                <a:latin typeface="Montserrat SemiBold" panose="00000700000000000000" pitchFamily="2" charset="0"/>
              </a:rPr>
              <a:t>Abhilash Gadepalli</a:t>
            </a:r>
          </a:p>
        </p:txBody>
      </p:sp>
      <p:sp>
        <p:nvSpPr>
          <p:cNvPr id="6" name="Subtitle 2">
            <a:extLst>
              <a:ext uri="{FF2B5EF4-FFF2-40B4-BE49-F238E27FC236}">
                <a16:creationId xmlns:a16="http://schemas.microsoft.com/office/drawing/2014/main" id="{F610C6A2-6786-41B2-A5AF-244A4D4A79B6}"/>
              </a:ext>
            </a:extLst>
          </p:cNvPr>
          <p:cNvSpPr txBox="1">
            <a:spLocks/>
          </p:cNvSpPr>
          <p:nvPr/>
        </p:nvSpPr>
        <p:spPr>
          <a:xfrm>
            <a:off x="4780215" y="3326741"/>
            <a:ext cx="2467258" cy="364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solidFill>
                  <a:srgbClr val="C00000"/>
                </a:solidFill>
                <a:latin typeface="Montserrat SemiBold" panose="00000700000000000000" pitchFamily="2" charset="0"/>
              </a:rPr>
              <a:t>Aparna Sharma</a:t>
            </a:r>
          </a:p>
        </p:txBody>
      </p:sp>
      <p:sp>
        <p:nvSpPr>
          <p:cNvPr id="7" name="Subtitle 2">
            <a:extLst>
              <a:ext uri="{FF2B5EF4-FFF2-40B4-BE49-F238E27FC236}">
                <a16:creationId xmlns:a16="http://schemas.microsoft.com/office/drawing/2014/main" id="{B5FB6BB4-D6EA-42B1-83A6-C2796F2461E6}"/>
              </a:ext>
            </a:extLst>
          </p:cNvPr>
          <p:cNvSpPr txBox="1">
            <a:spLocks/>
          </p:cNvSpPr>
          <p:nvPr/>
        </p:nvSpPr>
        <p:spPr>
          <a:xfrm>
            <a:off x="2886725" y="6267465"/>
            <a:ext cx="1893490" cy="3021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err="1">
                <a:solidFill>
                  <a:srgbClr val="C00000"/>
                </a:solidFill>
                <a:latin typeface="Montserrat SemiBold" panose="00000700000000000000" pitchFamily="2" charset="0"/>
              </a:rPr>
              <a:t>Debjit</a:t>
            </a:r>
            <a:r>
              <a:rPr lang="en-IN" sz="1600" dirty="0">
                <a:solidFill>
                  <a:srgbClr val="C00000"/>
                </a:solidFill>
                <a:latin typeface="Montserrat SemiBold" panose="00000700000000000000" pitchFamily="2" charset="0"/>
              </a:rPr>
              <a:t> Ray</a:t>
            </a:r>
          </a:p>
        </p:txBody>
      </p:sp>
      <p:sp>
        <p:nvSpPr>
          <p:cNvPr id="8" name="Subtitle 2">
            <a:extLst>
              <a:ext uri="{FF2B5EF4-FFF2-40B4-BE49-F238E27FC236}">
                <a16:creationId xmlns:a16="http://schemas.microsoft.com/office/drawing/2014/main" id="{99659B76-1F92-4969-827C-2A3DAB2EDBAF}"/>
              </a:ext>
            </a:extLst>
          </p:cNvPr>
          <p:cNvSpPr txBox="1">
            <a:spLocks/>
          </p:cNvSpPr>
          <p:nvPr/>
        </p:nvSpPr>
        <p:spPr>
          <a:xfrm>
            <a:off x="6684183" y="6236393"/>
            <a:ext cx="2458536" cy="364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solidFill>
                  <a:srgbClr val="C00000"/>
                </a:solidFill>
                <a:latin typeface="Montserrat SemiBold" panose="00000700000000000000" pitchFamily="2" charset="0"/>
              </a:rPr>
              <a:t>Divyansh Saxena</a:t>
            </a:r>
          </a:p>
        </p:txBody>
      </p:sp>
      <p:sp>
        <p:nvSpPr>
          <p:cNvPr id="9" name="Subtitle 2">
            <a:extLst>
              <a:ext uri="{FF2B5EF4-FFF2-40B4-BE49-F238E27FC236}">
                <a16:creationId xmlns:a16="http://schemas.microsoft.com/office/drawing/2014/main" id="{D810367D-7ACC-4136-9C16-88F7D9736A3B}"/>
              </a:ext>
            </a:extLst>
          </p:cNvPr>
          <p:cNvSpPr txBox="1">
            <a:spLocks/>
          </p:cNvSpPr>
          <p:nvPr/>
        </p:nvSpPr>
        <p:spPr>
          <a:xfrm>
            <a:off x="8618387" y="3326741"/>
            <a:ext cx="2241019" cy="364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600" dirty="0">
                <a:solidFill>
                  <a:srgbClr val="C00000"/>
                </a:solidFill>
                <a:latin typeface="Montserrat SemiBold" panose="00000700000000000000" pitchFamily="2" charset="0"/>
              </a:rPr>
              <a:t>Raj Sandeep </a:t>
            </a:r>
            <a:r>
              <a:rPr lang="en-IN" sz="1600" dirty="0" err="1">
                <a:solidFill>
                  <a:srgbClr val="C00000"/>
                </a:solidFill>
                <a:latin typeface="Montserrat SemiBold" panose="00000700000000000000" pitchFamily="2" charset="0"/>
              </a:rPr>
              <a:t>Yennisetty</a:t>
            </a:r>
            <a:endParaRPr lang="en-IN" sz="1600" dirty="0">
              <a:solidFill>
                <a:srgbClr val="C00000"/>
              </a:solidFill>
              <a:latin typeface="Montserrat SemiBold" panose="00000700000000000000" pitchFamily="2" charset="0"/>
            </a:endParaRPr>
          </a:p>
        </p:txBody>
      </p:sp>
      <p:pic>
        <p:nvPicPr>
          <p:cNvPr id="2" name="Picture 1">
            <a:extLst>
              <a:ext uri="{FF2B5EF4-FFF2-40B4-BE49-F238E27FC236}">
                <a16:creationId xmlns:a16="http://schemas.microsoft.com/office/drawing/2014/main" id="{2DC487E8-5E0F-2245-8623-52967809DFDA}"/>
              </a:ext>
            </a:extLst>
          </p:cNvPr>
          <p:cNvPicPr>
            <a:picLocks noChangeAspect="1"/>
          </p:cNvPicPr>
          <p:nvPr/>
        </p:nvPicPr>
        <p:blipFill>
          <a:blip r:embed="rId2"/>
          <a:stretch>
            <a:fillRect/>
          </a:stretch>
        </p:blipFill>
        <p:spPr>
          <a:xfrm>
            <a:off x="888233" y="768226"/>
            <a:ext cx="2506270" cy="2520000"/>
          </a:xfrm>
          <a:prstGeom prst="rect">
            <a:avLst/>
          </a:prstGeom>
        </p:spPr>
      </p:pic>
      <p:pic>
        <p:nvPicPr>
          <p:cNvPr id="15" name="Picture 14">
            <a:extLst>
              <a:ext uri="{FF2B5EF4-FFF2-40B4-BE49-F238E27FC236}">
                <a16:creationId xmlns:a16="http://schemas.microsoft.com/office/drawing/2014/main" id="{AE507481-0768-554D-A183-3BB67C900650}"/>
              </a:ext>
            </a:extLst>
          </p:cNvPr>
          <p:cNvPicPr>
            <a:picLocks noChangeAspect="1"/>
          </p:cNvPicPr>
          <p:nvPr/>
        </p:nvPicPr>
        <p:blipFill>
          <a:blip r:embed="rId3"/>
          <a:stretch>
            <a:fillRect/>
          </a:stretch>
        </p:blipFill>
        <p:spPr>
          <a:xfrm>
            <a:off x="4765418" y="768226"/>
            <a:ext cx="2482055" cy="2520000"/>
          </a:xfrm>
          <a:prstGeom prst="rect">
            <a:avLst/>
          </a:prstGeom>
        </p:spPr>
      </p:pic>
      <p:pic>
        <p:nvPicPr>
          <p:cNvPr id="16" name="Picture 15">
            <a:extLst>
              <a:ext uri="{FF2B5EF4-FFF2-40B4-BE49-F238E27FC236}">
                <a16:creationId xmlns:a16="http://schemas.microsoft.com/office/drawing/2014/main" id="{A5470E8C-7CEC-3C41-B07B-66B948FF8ED7}"/>
              </a:ext>
            </a:extLst>
          </p:cNvPr>
          <p:cNvPicPr>
            <a:picLocks noChangeAspect="1"/>
          </p:cNvPicPr>
          <p:nvPr/>
        </p:nvPicPr>
        <p:blipFill>
          <a:blip r:embed="rId4"/>
          <a:stretch>
            <a:fillRect/>
          </a:stretch>
        </p:blipFill>
        <p:spPr>
          <a:xfrm>
            <a:off x="8618388" y="768226"/>
            <a:ext cx="2241019" cy="2520000"/>
          </a:xfrm>
          <a:prstGeom prst="rect">
            <a:avLst/>
          </a:prstGeom>
        </p:spPr>
      </p:pic>
      <p:pic>
        <p:nvPicPr>
          <p:cNvPr id="17" name="Picture 16">
            <a:extLst>
              <a:ext uri="{FF2B5EF4-FFF2-40B4-BE49-F238E27FC236}">
                <a16:creationId xmlns:a16="http://schemas.microsoft.com/office/drawing/2014/main" id="{F0CB1588-06EB-EE4D-BDF5-D7D942B64A2E}"/>
              </a:ext>
            </a:extLst>
          </p:cNvPr>
          <p:cNvPicPr>
            <a:picLocks noChangeAspect="1"/>
          </p:cNvPicPr>
          <p:nvPr/>
        </p:nvPicPr>
        <p:blipFill>
          <a:blip r:embed="rId5"/>
          <a:stretch>
            <a:fillRect/>
          </a:stretch>
        </p:blipFill>
        <p:spPr>
          <a:xfrm>
            <a:off x="6684182" y="3741069"/>
            <a:ext cx="2458536" cy="2520000"/>
          </a:xfrm>
          <a:prstGeom prst="rect">
            <a:avLst/>
          </a:prstGeom>
        </p:spPr>
      </p:pic>
      <p:pic>
        <p:nvPicPr>
          <p:cNvPr id="3" name="Picture 2">
            <a:extLst>
              <a:ext uri="{FF2B5EF4-FFF2-40B4-BE49-F238E27FC236}">
                <a16:creationId xmlns:a16="http://schemas.microsoft.com/office/drawing/2014/main" id="{50DCB25C-CB14-4F96-A7D6-5FA2A34E1416}"/>
              </a:ext>
            </a:extLst>
          </p:cNvPr>
          <p:cNvPicPr>
            <a:picLocks noChangeAspect="1"/>
          </p:cNvPicPr>
          <p:nvPr/>
        </p:nvPicPr>
        <p:blipFill>
          <a:blip r:embed="rId6"/>
          <a:stretch>
            <a:fillRect/>
          </a:stretch>
        </p:blipFill>
        <p:spPr>
          <a:xfrm>
            <a:off x="2868418" y="3741069"/>
            <a:ext cx="1897000" cy="2520000"/>
          </a:xfrm>
          <a:prstGeom prst="rect">
            <a:avLst/>
          </a:prstGeom>
        </p:spPr>
      </p:pic>
    </p:spTree>
    <p:extLst>
      <p:ext uri="{BB962C8B-B14F-4D97-AF65-F5344CB8AC3E}">
        <p14:creationId xmlns:p14="http://schemas.microsoft.com/office/powerpoint/2010/main" val="2424054418"/>
      </p:ext>
    </p:extLst>
  </p:cSld>
  <p:clrMapOvr>
    <a:masterClrMapping/>
  </p:clrMapOvr>
  <p:transition spd="med">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5F68-3A89-4043-9C30-3241FAC203DF}"/>
              </a:ext>
            </a:extLst>
          </p:cNvPr>
          <p:cNvSpPr>
            <a:spLocks noGrp="1"/>
          </p:cNvSpPr>
          <p:nvPr>
            <p:ph type="title"/>
          </p:nvPr>
        </p:nvSpPr>
        <p:spPr>
          <a:xfrm>
            <a:off x="838200" y="-61672"/>
            <a:ext cx="10515600" cy="1325563"/>
          </a:xfrm>
        </p:spPr>
        <p:txBody>
          <a:bodyPr>
            <a:normAutofit/>
          </a:bodyPr>
          <a:lstStyle/>
          <a:p>
            <a:pPr algn="ctr"/>
            <a:r>
              <a:rPr lang="en-US" dirty="0">
                <a:latin typeface="Montserrat Bold" panose="00000800000000000000" pitchFamily="2" charset="0"/>
              </a:rPr>
              <a:t>Donald </a:t>
            </a:r>
            <a:r>
              <a:rPr lang="en-US" dirty="0">
                <a:solidFill>
                  <a:srgbClr val="C00000"/>
                </a:solidFill>
                <a:latin typeface="Montserrat Bold" panose="00000800000000000000" pitchFamily="2" charset="0"/>
              </a:rPr>
              <a:t>Trump</a:t>
            </a:r>
            <a:endParaRPr lang="en-IN" dirty="0">
              <a:solidFill>
                <a:srgbClr val="C00000"/>
              </a:solidFill>
              <a:latin typeface="Montserrat Bold" panose="00000800000000000000" pitchFamily="2" charset="0"/>
            </a:endParaRPr>
          </a:p>
        </p:txBody>
      </p:sp>
      <p:pic>
        <p:nvPicPr>
          <p:cNvPr id="11" name="Picture 10">
            <a:extLst>
              <a:ext uri="{FF2B5EF4-FFF2-40B4-BE49-F238E27FC236}">
                <a16:creationId xmlns:a16="http://schemas.microsoft.com/office/drawing/2014/main" id="{265C3725-13E2-49E8-BD3D-42CBCDC98DB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14278" y="2188431"/>
            <a:ext cx="865735" cy="865735"/>
          </a:xfrm>
          <a:prstGeom prst="rect">
            <a:avLst/>
          </a:prstGeom>
        </p:spPr>
      </p:pic>
      <p:pic>
        <p:nvPicPr>
          <p:cNvPr id="13" name="Picture 12">
            <a:extLst>
              <a:ext uri="{FF2B5EF4-FFF2-40B4-BE49-F238E27FC236}">
                <a16:creationId xmlns:a16="http://schemas.microsoft.com/office/drawing/2014/main" id="{42E19375-F82A-4B63-8A21-86B0D5050F7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75170" y="1471190"/>
            <a:ext cx="865735" cy="865735"/>
          </a:xfrm>
          <a:prstGeom prst="rect">
            <a:avLst/>
          </a:prstGeom>
        </p:spPr>
      </p:pic>
      <p:pic>
        <p:nvPicPr>
          <p:cNvPr id="15" name="Picture 14">
            <a:extLst>
              <a:ext uri="{FF2B5EF4-FFF2-40B4-BE49-F238E27FC236}">
                <a16:creationId xmlns:a16="http://schemas.microsoft.com/office/drawing/2014/main" id="{DE618ECC-8C95-4AE6-9D9E-88F2C2E8411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68819" y="2188432"/>
            <a:ext cx="865735" cy="865735"/>
          </a:xfrm>
          <a:prstGeom prst="rect">
            <a:avLst/>
          </a:prstGeom>
        </p:spPr>
      </p:pic>
      <p:sp>
        <p:nvSpPr>
          <p:cNvPr id="17" name="TextBox 16">
            <a:extLst>
              <a:ext uri="{FF2B5EF4-FFF2-40B4-BE49-F238E27FC236}">
                <a16:creationId xmlns:a16="http://schemas.microsoft.com/office/drawing/2014/main" id="{21C9B5AB-EC8D-4421-A8B0-A4A4E489F164}"/>
              </a:ext>
            </a:extLst>
          </p:cNvPr>
          <p:cNvSpPr txBox="1"/>
          <p:nvPr/>
        </p:nvSpPr>
        <p:spPr>
          <a:xfrm>
            <a:off x="4922926" y="2491130"/>
            <a:ext cx="2370221" cy="338554"/>
          </a:xfrm>
          <a:prstGeom prst="rect">
            <a:avLst/>
          </a:prstGeom>
          <a:noFill/>
        </p:spPr>
        <p:txBody>
          <a:bodyPr wrap="square" rtlCol="0">
            <a:spAutoFit/>
          </a:bodyPr>
          <a:lstStyle/>
          <a:p>
            <a:pPr algn="ctr"/>
            <a:r>
              <a:rPr lang="en-IN" sz="1600" dirty="0">
                <a:solidFill>
                  <a:srgbClr val="FF0000"/>
                </a:solidFill>
                <a:latin typeface="Montserrat SemiBold" panose="00000700000000000000" pitchFamily="2" charset="0"/>
              </a:rPr>
              <a:t>88.9M Followers</a:t>
            </a:r>
          </a:p>
        </p:txBody>
      </p:sp>
      <p:sp>
        <p:nvSpPr>
          <p:cNvPr id="18" name="TextBox 17">
            <a:extLst>
              <a:ext uri="{FF2B5EF4-FFF2-40B4-BE49-F238E27FC236}">
                <a16:creationId xmlns:a16="http://schemas.microsoft.com/office/drawing/2014/main" id="{C6DE154C-57D8-46CB-A828-F45F50EC315A}"/>
              </a:ext>
            </a:extLst>
          </p:cNvPr>
          <p:cNvSpPr txBox="1"/>
          <p:nvPr/>
        </p:nvSpPr>
        <p:spPr>
          <a:xfrm>
            <a:off x="434224" y="3259723"/>
            <a:ext cx="2225842" cy="338554"/>
          </a:xfrm>
          <a:prstGeom prst="rect">
            <a:avLst/>
          </a:prstGeom>
          <a:noFill/>
        </p:spPr>
        <p:txBody>
          <a:bodyPr wrap="square" rtlCol="0">
            <a:spAutoFit/>
          </a:bodyPr>
          <a:lstStyle/>
          <a:p>
            <a:pPr algn="ctr"/>
            <a:r>
              <a:rPr lang="en-IN" sz="1600" dirty="0">
                <a:solidFill>
                  <a:srgbClr val="FF0000"/>
                </a:solidFill>
                <a:latin typeface="Montserrat SemiBold" panose="00000700000000000000" pitchFamily="2" charset="0"/>
              </a:rPr>
              <a:t>34.7M Followers</a:t>
            </a:r>
          </a:p>
        </p:txBody>
      </p:sp>
      <p:sp>
        <p:nvSpPr>
          <p:cNvPr id="19" name="TextBox 18">
            <a:extLst>
              <a:ext uri="{FF2B5EF4-FFF2-40B4-BE49-F238E27FC236}">
                <a16:creationId xmlns:a16="http://schemas.microsoft.com/office/drawing/2014/main" id="{74B51B24-41C9-4250-BB11-F69B2A455F61}"/>
              </a:ext>
            </a:extLst>
          </p:cNvPr>
          <p:cNvSpPr txBox="1"/>
          <p:nvPr/>
        </p:nvSpPr>
        <p:spPr>
          <a:xfrm>
            <a:off x="10025123" y="3259723"/>
            <a:ext cx="1953126" cy="338554"/>
          </a:xfrm>
          <a:prstGeom prst="rect">
            <a:avLst/>
          </a:prstGeom>
          <a:noFill/>
        </p:spPr>
        <p:txBody>
          <a:bodyPr wrap="square" rtlCol="0">
            <a:spAutoFit/>
          </a:bodyPr>
          <a:lstStyle/>
          <a:p>
            <a:pPr algn="ctr"/>
            <a:r>
              <a:rPr lang="en-IN" sz="1600" dirty="0">
                <a:solidFill>
                  <a:srgbClr val="FF0000"/>
                </a:solidFill>
                <a:latin typeface="Montserrat SemiBold" panose="00000700000000000000" pitchFamily="2" charset="0"/>
              </a:rPr>
              <a:t>23M Followers</a:t>
            </a:r>
          </a:p>
        </p:txBody>
      </p:sp>
      <p:pic>
        <p:nvPicPr>
          <p:cNvPr id="21" name="Picture 20">
            <a:extLst>
              <a:ext uri="{FF2B5EF4-FFF2-40B4-BE49-F238E27FC236}">
                <a16:creationId xmlns:a16="http://schemas.microsoft.com/office/drawing/2014/main" id="{5DCD826A-254C-4371-924B-BC51CD77411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94754" y="3361261"/>
            <a:ext cx="4026568" cy="3522902"/>
          </a:xfrm>
          <a:prstGeom prst="rect">
            <a:avLst/>
          </a:prstGeom>
        </p:spPr>
      </p:pic>
      <p:sp>
        <p:nvSpPr>
          <p:cNvPr id="23" name="Famous and Colourful Billionaire…">
            <a:extLst>
              <a:ext uri="{FF2B5EF4-FFF2-40B4-BE49-F238E27FC236}">
                <a16:creationId xmlns:a16="http://schemas.microsoft.com/office/drawing/2014/main" id="{D0BBC91C-0B3E-4D0D-AB4E-475ACA0BC3BD}"/>
              </a:ext>
            </a:extLst>
          </p:cNvPr>
          <p:cNvSpPr txBox="1"/>
          <p:nvPr/>
        </p:nvSpPr>
        <p:spPr>
          <a:xfrm>
            <a:off x="-77618" y="6115559"/>
            <a:ext cx="4098344"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1pPr>
            <a:lvl2pPr marL="0" marR="0" indent="457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2pPr>
            <a:lvl3pPr marL="0" marR="0" indent="914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3pPr>
            <a:lvl4pPr marL="0" marR="0" indent="1371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4pPr>
            <a:lvl5pPr marL="0" marR="0" indent="18288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5pPr>
            <a:lvl6pPr marL="0" marR="0" indent="22860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6pPr>
            <a:lvl7pPr marL="0" marR="0" indent="2743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7pPr>
            <a:lvl8pPr marL="0" marR="0" indent="3200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8pPr>
            <a:lvl9pPr marL="0" marR="0" indent="3657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9pPr>
          </a:lstStyle>
          <a:p>
            <a:pPr>
              <a:defRPr sz="2900" b="1">
                <a:blipFill rotWithShape="1">
                  <a:blip r:embed="rId6"/>
                  <a:srcRect/>
                  <a:stretch>
                    <a:fillRect/>
                  </a:stretch>
                </a:blipFill>
                <a:latin typeface="Publico Text Roman"/>
                <a:ea typeface="Publico Text Roman"/>
                <a:cs typeface="Publico Text Roman"/>
                <a:sym typeface="Publico Text Roman"/>
              </a:defRPr>
            </a:pPr>
            <a:r>
              <a:rPr sz="1600" dirty="0">
                <a:solidFill>
                  <a:schemeClr val="tx1"/>
                </a:solidFill>
                <a:latin typeface="Montserrat SemiBold" panose="00000700000000000000" pitchFamily="2" charset="0"/>
              </a:rPr>
              <a:t>Famous and Colorful Billionaire</a:t>
            </a:r>
          </a:p>
        </p:txBody>
      </p:sp>
      <p:grpSp>
        <p:nvGrpSpPr>
          <p:cNvPr id="26" name="Group 25">
            <a:extLst>
              <a:ext uri="{FF2B5EF4-FFF2-40B4-BE49-F238E27FC236}">
                <a16:creationId xmlns:a16="http://schemas.microsoft.com/office/drawing/2014/main" id="{461F946D-48AF-4EB8-BDE8-D10416731B19}"/>
              </a:ext>
            </a:extLst>
          </p:cNvPr>
          <p:cNvGrpSpPr/>
          <p:nvPr/>
        </p:nvGrpSpPr>
        <p:grpSpPr>
          <a:xfrm>
            <a:off x="3754726" y="4919309"/>
            <a:ext cx="798001" cy="529057"/>
            <a:chOff x="0" y="-1"/>
            <a:chExt cx="1478370" cy="980128"/>
          </a:xfrm>
        </p:grpSpPr>
        <p:sp>
          <p:nvSpPr>
            <p:cNvPr id="38" name="Straight Connector 37">
              <a:extLst>
                <a:ext uri="{FF2B5EF4-FFF2-40B4-BE49-F238E27FC236}">
                  <a16:creationId xmlns:a16="http://schemas.microsoft.com/office/drawing/2014/main" id="{C25B3694-CA08-41E0-8944-0CDAFE517B37}"/>
                </a:ext>
              </a:extLst>
            </p:cNvPr>
            <p:cNvSpPr/>
            <p:nvPr/>
          </p:nvSpPr>
          <p:spPr>
            <a:xfrm>
              <a:off x="0" y="980126"/>
              <a:ext cx="985580" cy="1"/>
            </a:xfrm>
            <a:prstGeom prst="line">
              <a:avLst/>
            </a:prstGeom>
            <a:noFill/>
            <a:ln w="50800" cap="rnd">
              <a:solidFill>
                <a:srgbClr val="FFFFFF"/>
              </a:solidFill>
              <a:prstDash val="solid"/>
              <a:round/>
            </a:ln>
            <a:effectLst/>
          </p:spPr>
          <p:txBody>
            <a:bodyPr wrap="square" lIns="121919" tIns="121919" rIns="121919" bIns="121919"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1pPr>
              <a:lvl2pPr marL="0" marR="0" indent="457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2pPr>
              <a:lvl3pPr marL="0" marR="0" indent="914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3pPr>
              <a:lvl4pPr marL="0" marR="0" indent="1371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4pPr>
              <a:lvl5pPr marL="0" marR="0" indent="18288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5pPr>
              <a:lvl6pPr marL="0" marR="0" indent="22860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6pPr>
              <a:lvl7pPr marL="0" marR="0" indent="2743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7pPr>
              <a:lvl8pPr marL="0" marR="0" indent="3200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8pPr>
              <a:lvl9pPr marL="0" marR="0" indent="3657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9pPr>
            </a:lstStyle>
            <a:p>
              <a:pPr algn="l" defTabSz="2438400">
                <a:spcBef>
                  <a:spcPts val="0"/>
                </a:spcBef>
                <a:defRPr sz="4800">
                  <a:solidFill>
                    <a:srgbClr val="262626"/>
                  </a:solidFill>
                  <a:latin typeface="Roboto"/>
                  <a:ea typeface="Roboto"/>
                  <a:cs typeface="Roboto"/>
                  <a:sym typeface="Roboto"/>
                </a:defRPr>
              </a:pPr>
              <a:endParaRPr/>
            </a:p>
          </p:txBody>
        </p:sp>
        <p:sp>
          <p:nvSpPr>
            <p:cNvPr id="39" name="Straight Connector 38">
              <a:extLst>
                <a:ext uri="{FF2B5EF4-FFF2-40B4-BE49-F238E27FC236}">
                  <a16:creationId xmlns:a16="http://schemas.microsoft.com/office/drawing/2014/main" id="{CABFABF9-A14B-4C94-8EDC-527B190A2EF4}"/>
                </a:ext>
              </a:extLst>
            </p:cNvPr>
            <p:cNvSpPr/>
            <p:nvPr/>
          </p:nvSpPr>
          <p:spPr>
            <a:xfrm flipV="1">
              <a:off x="985580" y="-1"/>
              <a:ext cx="492790" cy="977800"/>
            </a:xfrm>
            <a:prstGeom prst="line">
              <a:avLst/>
            </a:prstGeom>
            <a:noFill/>
            <a:ln w="50800" cap="rnd">
              <a:solidFill>
                <a:srgbClr val="FFFFFF"/>
              </a:solidFill>
              <a:prstDash val="solid"/>
              <a:round/>
            </a:ln>
            <a:effectLst/>
          </p:spPr>
          <p:txBody>
            <a:bodyPr wrap="square" lIns="121919" tIns="121919" rIns="121919" bIns="121919" numCol="1"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1pPr>
              <a:lvl2pPr marL="0" marR="0" indent="457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2pPr>
              <a:lvl3pPr marL="0" marR="0" indent="914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3pPr>
              <a:lvl4pPr marL="0" marR="0" indent="1371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4pPr>
              <a:lvl5pPr marL="0" marR="0" indent="18288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5pPr>
              <a:lvl6pPr marL="0" marR="0" indent="22860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6pPr>
              <a:lvl7pPr marL="0" marR="0" indent="2743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7pPr>
              <a:lvl8pPr marL="0" marR="0" indent="3200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8pPr>
              <a:lvl9pPr marL="0" marR="0" indent="3657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9pPr>
            </a:lstStyle>
            <a:p>
              <a:pPr algn="l" defTabSz="2438400">
                <a:spcBef>
                  <a:spcPts val="0"/>
                </a:spcBef>
                <a:defRPr sz="4800">
                  <a:solidFill>
                    <a:srgbClr val="262626"/>
                  </a:solidFill>
                  <a:latin typeface="Roboto"/>
                  <a:ea typeface="Roboto"/>
                  <a:cs typeface="Roboto"/>
                  <a:sym typeface="Roboto"/>
                </a:defRPr>
              </a:pPr>
              <a:endParaRPr/>
            </a:p>
          </p:txBody>
        </p:sp>
      </p:grpSp>
      <p:sp>
        <p:nvSpPr>
          <p:cNvPr id="52" name="Famous and Colourful Billionaire…">
            <a:extLst>
              <a:ext uri="{FF2B5EF4-FFF2-40B4-BE49-F238E27FC236}">
                <a16:creationId xmlns:a16="http://schemas.microsoft.com/office/drawing/2014/main" id="{BFE98388-6D91-4858-989A-738282AE12F3}"/>
              </a:ext>
            </a:extLst>
          </p:cNvPr>
          <p:cNvSpPr txBox="1"/>
          <p:nvPr/>
        </p:nvSpPr>
        <p:spPr>
          <a:xfrm>
            <a:off x="8195350" y="6115559"/>
            <a:ext cx="4098344"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1pPr>
            <a:lvl2pPr marL="0" marR="0" indent="457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2pPr>
            <a:lvl3pPr marL="0" marR="0" indent="914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3pPr>
            <a:lvl4pPr marL="0" marR="0" indent="1371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4pPr>
            <a:lvl5pPr marL="0" marR="0" indent="18288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5pPr>
            <a:lvl6pPr marL="0" marR="0" indent="22860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6pPr>
            <a:lvl7pPr marL="0" marR="0" indent="2743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7pPr>
            <a:lvl8pPr marL="0" marR="0" indent="3200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8pPr>
            <a:lvl9pPr marL="0" marR="0" indent="3657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9pPr>
          </a:lstStyle>
          <a:p>
            <a:pPr>
              <a:defRPr sz="2900" b="1">
                <a:blipFill rotWithShape="1">
                  <a:blip r:embed="rId6"/>
                  <a:srcRect/>
                  <a:stretch>
                    <a:fillRect/>
                  </a:stretch>
                </a:blipFill>
                <a:latin typeface="Publico Text Roman"/>
                <a:ea typeface="Publico Text Roman"/>
                <a:cs typeface="Publico Text Roman"/>
                <a:sym typeface="Publico Text Roman"/>
              </a:defRPr>
            </a:pPr>
            <a:r>
              <a:rPr sz="1600" dirty="0">
                <a:solidFill>
                  <a:schemeClr val="tx1"/>
                </a:solidFill>
                <a:latin typeface="Montserrat SemiBold" panose="00000700000000000000" pitchFamily="2" charset="0"/>
              </a:rPr>
              <a:t>45th US President</a:t>
            </a:r>
            <a:endParaRPr lang="en-US" sz="1600" dirty="0">
              <a:solidFill>
                <a:schemeClr val="tx1"/>
              </a:solidFill>
              <a:latin typeface="Montserrat SemiBold" panose="00000700000000000000" pitchFamily="2" charset="0"/>
            </a:endParaRPr>
          </a:p>
        </p:txBody>
      </p:sp>
    </p:spTree>
    <p:extLst>
      <p:ext uri="{BB962C8B-B14F-4D97-AF65-F5344CB8AC3E}">
        <p14:creationId xmlns:p14="http://schemas.microsoft.com/office/powerpoint/2010/main" val="1038291061"/>
      </p:ext>
    </p:extLst>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 descr="Image">
            <a:extLst>
              <a:ext uri="{FF2B5EF4-FFF2-40B4-BE49-F238E27FC236}">
                <a16:creationId xmlns:a16="http://schemas.microsoft.com/office/drawing/2014/main" id="{6BA38C5C-FC79-46F1-BCBD-247B062B7BBA}"/>
              </a:ext>
            </a:extLst>
          </p:cNvPr>
          <p:cNvPicPr>
            <a:picLocks noChangeAspect="1"/>
          </p:cNvPicPr>
          <p:nvPr/>
        </p:nvPicPr>
        <p:blipFill>
          <a:blip r:embed="rId2"/>
          <a:stretch>
            <a:fillRect/>
          </a:stretch>
        </p:blipFill>
        <p:spPr>
          <a:xfrm>
            <a:off x="9717623" y="2991307"/>
            <a:ext cx="1559814" cy="468846"/>
          </a:xfrm>
          <a:prstGeom prst="rect">
            <a:avLst/>
          </a:prstGeom>
          <a:ln w="12700">
            <a:miter lim="400000"/>
          </a:ln>
        </p:spPr>
      </p:pic>
      <p:pic>
        <p:nvPicPr>
          <p:cNvPr id="38" name="Picture 37">
            <a:extLst>
              <a:ext uri="{FF2B5EF4-FFF2-40B4-BE49-F238E27FC236}">
                <a16:creationId xmlns:a16="http://schemas.microsoft.com/office/drawing/2014/main" id="{D5E73EE0-6945-4A1A-BA6D-C530C596D14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41911" y="245148"/>
            <a:ext cx="1108178" cy="1108178"/>
          </a:xfrm>
          <a:prstGeom prst="rect">
            <a:avLst/>
          </a:prstGeom>
        </p:spPr>
      </p:pic>
      <p:pic>
        <p:nvPicPr>
          <p:cNvPr id="39" name="Picture 38">
            <a:extLst>
              <a:ext uri="{FF2B5EF4-FFF2-40B4-BE49-F238E27FC236}">
                <a16:creationId xmlns:a16="http://schemas.microsoft.com/office/drawing/2014/main" id="{482D1D6E-24EF-445A-B624-399C061E8FA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66201" y="2665562"/>
            <a:ext cx="1108177" cy="1108177"/>
          </a:xfrm>
          <a:prstGeom prst="rect">
            <a:avLst/>
          </a:prstGeom>
        </p:spPr>
      </p:pic>
      <p:cxnSp>
        <p:nvCxnSpPr>
          <p:cNvPr id="41" name="Straight Connector 40">
            <a:extLst>
              <a:ext uri="{FF2B5EF4-FFF2-40B4-BE49-F238E27FC236}">
                <a16:creationId xmlns:a16="http://schemas.microsoft.com/office/drawing/2014/main" id="{1008B7A6-7FB3-4974-8DB3-A2B046CA9A8A}"/>
              </a:ext>
            </a:extLst>
          </p:cNvPr>
          <p:cNvCxnSpPr>
            <a:cxnSpLocks/>
          </p:cNvCxnSpPr>
          <p:nvPr/>
        </p:nvCxnSpPr>
        <p:spPr>
          <a:xfrm>
            <a:off x="6096000" y="5055439"/>
            <a:ext cx="0" cy="1945436"/>
          </a:xfrm>
          <a:prstGeom prst="line">
            <a:avLst/>
          </a:prstGeom>
          <a:ln w="76200"/>
        </p:spPr>
        <p:style>
          <a:lnRef idx="1">
            <a:schemeClr val="dk1"/>
          </a:lnRef>
          <a:fillRef idx="0">
            <a:schemeClr val="dk1"/>
          </a:fillRef>
          <a:effectRef idx="0">
            <a:schemeClr val="dk1"/>
          </a:effectRef>
          <a:fontRef idx="minor">
            <a:schemeClr val="tx1"/>
          </a:fontRef>
        </p:style>
      </p:cxnSp>
      <p:sp>
        <p:nvSpPr>
          <p:cNvPr id="42" name="2 months pre election and 2 months post election Tweets.">
            <a:extLst>
              <a:ext uri="{FF2B5EF4-FFF2-40B4-BE49-F238E27FC236}">
                <a16:creationId xmlns:a16="http://schemas.microsoft.com/office/drawing/2014/main" id="{1657C695-4D43-41F3-9CF5-0E200F473D6A}"/>
              </a:ext>
            </a:extLst>
          </p:cNvPr>
          <p:cNvSpPr txBox="1"/>
          <p:nvPr/>
        </p:nvSpPr>
        <p:spPr>
          <a:xfrm>
            <a:off x="4717477" y="1410255"/>
            <a:ext cx="2757046"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b="1">
                <a:blipFill rotWithShape="1">
                  <a:blip r:embed="rId5"/>
                  <a:srcRect/>
                  <a:stretch>
                    <a:fillRect/>
                  </a:stretch>
                </a:blipFill>
                <a:latin typeface="Publico Text Roman"/>
                <a:ea typeface="Publico Text Roman"/>
                <a:cs typeface="Publico Text Roman"/>
                <a:sym typeface="Publico Text Roman"/>
              </a:defRPr>
            </a:lvl1pPr>
          </a:lstStyle>
          <a:p>
            <a:pPr algn="ctr"/>
            <a:r>
              <a:rPr sz="1800" dirty="0">
                <a:solidFill>
                  <a:srgbClr val="C00000"/>
                </a:solidFill>
                <a:latin typeface="Montserrat SemiBold" panose="00000700000000000000" pitchFamily="2" charset="0"/>
              </a:rPr>
              <a:t>2 months pre election and 2 months post election Tweets.</a:t>
            </a:r>
          </a:p>
        </p:txBody>
      </p:sp>
      <p:sp>
        <p:nvSpPr>
          <p:cNvPr id="43" name="Transcripts from YouTube videos">
            <a:extLst>
              <a:ext uri="{FF2B5EF4-FFF2-40B4-BE49-F238E27FC236}">
                <a16:creationId xmlns:a16="http://schemas.microsoft.com/office/drawing/2014/main" id="{8435551F-3D29-44AA-A761-345B592E4F99}"/>
              </a:ext>
            </a:extLst>
          </p:cNvPr>
          <p:cNvSpPr txBox="1"/>
          <p:nvPr/>
        </p:nvSpPr>
        <p:spPr>
          <a:xfrm>
            <a:off x="541766" y="3845800"/>
            <a:ext cx="275704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b="1">
                <a:blipFill rotWithShape="1">
                  <a:blip r:embed="rId5"/>
                  <a:srcRect/>
                  <a:stretch>
                    <a:fillRect/>
                  </a:stretch>
                </a:blipFill>
                <a:latin typeface="Publico Text Roman"/>
                <a:ea typeface="Publico Text Roman"/>
                <a:cs typeface="Publico Text Roman"/>
                <a:sym typeface="Publico Text Roman"/>
              </a:defRPr>
            </a:lvl1pPr>
          </a:lstStyle>
          <a:p>
            <a:pPr algn="ctr"/>
            <a:r>
              <a:rPr sz="1800" dirty="0">
                <a:solidFill>
                  <a:srgbClr val="C00000"/>
                </a:solidFill>
                <a:latin typeface="Montserrat SemiBold" panose="00000700000000000000" pitchFamily="2" charset="0"/>
              </a:rPr>
              <a:t>Transcripts from YouTube videos</a:t>
            </a:r>
          </a:p>
        </p:txBody>
      </p:sp>
      <p:sp>
        <p:nvSpPr>
          <p:cNvPr id="44" name="News Articles from print media">
            <a:extLst>
              <a:ext uri="{FF2B5EF4-FFF2-40B4-BE49-F238E27FC236}">
                <a16:creationId xmlns:a16="http://schemas.microsoft.com/office/drawing/2014/main" id="{DC60BFC9-7653-4548-BD20-3DB77712F7D0}"/>
              </a:ext>
            </a:extLst>
          </p:cNvPr>
          <p:cNvSpPr txBox="1"/>
          <p:nvPr/>
        </p:nvSpPr>
        <p:spPr>
          <a:xfrm>
            <a:off x="9119007" y="3851879"/>
            <a:ext cx="275704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b="1">
                <a:blipFill rotWithShape="1">
                  <a:blip r:embed="rId5"/>
                  <a:srcRect/>
                  <a:stretch>
                    <a:fillRect/>
                  </a:stretch>
                </a:blipFill>
                <a:latin typeface="Publico Text Roman"/>
                <a:ea typeface="Publico Text Roman"/>
                <a:cs typeface="Publico Text Roman"/>
                <a:sym typeface="Publico Text Roman"/>
              </a:defRPr>
            </a:lvl1pPr>
          </a:lstStyle>
          <a:p>
            <a:pPr algn="ctr"/>
            <a:r>
              <a:rPr sz="1800" dirty="0">
                <a:solidFill>
                  <a:srgbClr val="C00000"/>
                </a:solidFill>
                <a:latin typeface="Montserrat SemiBold" panose="00000700000000000000" pitchFamily="2" charset="0"/>
              </a:rPr>
              <a:t>News Articles from print media</a:t>
            </a:r>
          </a:p>
        </p:txBody>
      </p:sp>
      <p:cxnSp>
        <p:nvCxnSpPr>
          <p:cNvPr id="46" name="Straight Connector 45">
            <a:extLst>
              <a:ext uri="{FF2B5EF4-FFF2-40B4-BE49-F238E27FC236}">
                <a16:creationId xmlns:a16="http://schemas.microsoft.com/office/drawing/2014/main" id="{FC7F9DCE-1BAC-4AEC-9006-116B1DE69D6B}"/>
              </a:ext>
            </a:extLst>
          </p:cNvPr>
          <p:cNvCxnSpPr>
            <a:cxnSpLocks/>
          </p:cNvCxnSpPr>
          <p:nvPr/>
        </p:nvCxnSpPr>
        <p:spPr>
          <a:xfrm flipH="1">
            <a:off x="6096002" y="3970457"/>
            <a:ext cx="2514598" cy="1109245"/>
          </a:xfrm>
          <a:prstGeom prst="line">
            <a:avLst/>
          </a:prstGeom>
          <a:ln w="762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EC9F3CA-592A-42D3-94CA-973942A59370}"/>
              </a:ext>
            </a:extLst>
          </p:cNvPr>
          <p:cNvCxnSpPr>
            <a:cxnSpLocks/>
          </p:cNvCxnSpPr>
          <p:nvPr/>
        </p:nvCxnSpPr>
        <p:spPr>
          <a:xfrm flipH="1" flipV="1">
            <a:off x="3543531" y="4086225"/>
            <a:ext cx="2552471" cy="993478"/>
          </a:xfrm>
          <a:prstGeom prst="line">
            <a:avLst/>
          </a:prstGeom>
          <a:ln w="762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BF461EC6-788D-431B-9370-15D0AF71B257}"/>
              </a:ext>
            </a:extLst>
          </p:cNvPr>
          <p:cNvCxnSpPr>
            <a:cxnSpLocks/>
          </p:cNvCxnSpPr>
          <p:nvPr/>
        </p:nvCxnSpPr>
        <p:spPr>
          <a:xfrm>
            <a:off x="6096000" y="2665562"/>
            <a:ext cx="0" cy="2582713"/>
          </a:xfrm>
          <a:prstGeom prst="line">
            <a:avLst/>
          </a:prstGeom>
          <a:ln w="76200"/>
        </p:spPr>
        <p:style>
          <a:lnRef idx="1">
            <a:schemeClr val="dk1"/>
          </a:lnRef>
          <a:fillRef idx="0">
            <a:schemeClr val="dk1"/>
          </a:fillRef>
          <a:effectRef idx="0">
            <a:schemeClr val="dk1"/>
          </a:effectRef>
          <a:fontRef idx="minor">
            <a:schemeClr val="tx1"/>
          </a:fontRef>
        </p:style>
      </p:cxnSp>
      <p:sp>
        <p:nvSpPr>
          <p:cNvPr id="59" name="Oval 58">
            <a:extLst>
              <a:ext uri="{FF2B5EF4-FFF2-40B4-BE49-F238E27FC236}">
                <a16:creationId xmlns:a16="http://schemas.microsoft.com/office/drawing/2014/main" id="{CB7F2740-C04A-490B-9D66-BFE8E7D8B5BE}"/>
              </a:ext>
            </a:extLst>
          </p:cNvPr>
          <p:cNvSpPr/>
          <p:nvPr/>
        </p:nvSpPr>
        <p:spPr>
          <a:xfrm>
            <a:off x="5951688" y="4906842"/>
            <a:ext cx="288628" cy="2886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6450385"/>
      </p:ext>
    </p:extLst>
  </p:cSld>
  <p:clrMapOvr>
    <a:masterClrMapping/>
  </p:clrMapOvr>
  <p:transition spd="med">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4CB85DB-A671-4EB2-820B-4EC3226BDF8B}"/>
              </a:ext>
            </a:extLst>
          </p:cNvPr>
          <p:cNvCxnSpPr>
            <a:cxnSpLocks/>
          </p:cNvCxnSpPr>
          <p:nvPr/>
        </p:nvCxnSpPr>
        <p:spPr>
          <a:xfrm>
            <a:off x="6096000" y="-214489"/>
            <a:ext cx="0" cy="1358415"/>
          </a:xfrm>
          <a:prstGeom prst="line">
            <a:avLst/>
          </a:prstGeom>
          <a:ln w="76200"/>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9B62EACD-95FD-4EC0-A06C-78F8D4F387C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93796" y="3336366"/>
            <a:ext cx="1004406" cy="1004406"/>
          </a:xfrm>
          <a:prstGeom prst="rect">
            <a:avLst/>
          </a:prstGeom>
        </p:spPr>
      </p:pic>
      <p:pic>
        <p:nvPicPr>
          <p:cNvPr id="7" name="Picture 6">
            <a:extLst>
              <a:ext uri="{FF2B5EF4-FFF2-40B4-BE49-F238E27FC236}">
                <a16:creationId xmlns:a16="http://schemas.microsoft.com/office/drawing/2014/main" id="{10974709-08F5-4947-961E-C3BD764E382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69217" y="1306192"/>
            <a:ext cx="1253565" cy="1253565"/>
          </a:xfrm>
          <a:prstGeom prst="rect">
            <a:avLst/>
          </a:prstGeom>
        </p:spPr>
      </p:pic>
      <p:sp>
        <p:nvSpPr>
          <p:cNvPr id="8" name="Process the data using Text Analytics.">
            <a:extLst>
              <a:ext uri="{FF2B5EF4-FFF2-40B4-BE49-F238E27FC236}">
                <a16:creationId xmlns:a16="http://schemas.microsoft.com/office/drawing/2014/main" id="{36264705-47ED-4966-B7E0-F58FAC3FAE9C}"/>
              </a:ext>
            </a:extLst>
          </p:cNvPr>
          <p:cNvSpPr txBox="1"/>
          <p:nvPr/>
        </p:nvSpPr>
        <p:spPr>
          <a:xfrm>
            <a:off x="1738794" y="1639904"/>
            <a:ext cx="3318628"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1pPr>
            <a:lvl2pPr marL="0" marR="0" indent="457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2pPr>
            <a:lvl3pPr marL="0" marR="0" indent="914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3pPr>
            <a:lvl4pPr marL="0" marR="0" indent="1371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4pPr>
            <a:lvl5pPr marL="0" marR="0" indent="18288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5pPr>
            <a:lvl6pPr marL="0" marR="0" indent="22860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6pPr>
            <a:lvl7pPr marL="0" marR="0" indent="2743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7pPr>
            <a:lvl8pPr marL="0" marR="0" indent="3200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8pPr>
            <a:lvl9pPr marL="0" marR="0" indent="3657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9pPr>
          </a:lstStyle>
          <a:p>
            <a:pPr algn="r">
              <a:defRPr b="1">
                <a:blipFill rotWithShape="1">
                  <a:blip r:embed="rId4"/>
                  <a:srcRect/>
                  <a:stretch>
                    <a:fillRect/>
                  </a:stretch>
                </a:blipFill>
                <a:latin typeface="Publico Text Roman"/>
                <a:ea typeface="Publico Text Roman"/>
                <a:cs typeface="Publico Text Roman"/>
                <a:sym typeface="Publico Text Roman"/>
              </a:defRPr>
            </a:pPr>
            <a:r>
              <a:rPr sz="1800" dirty="0">
                <a:solidFill>
                  <a:srgbClr val="C00000"/>
                </a:solidFill>
                <a:latin typeface="Montserrat SemiBold" panose="00000700000000000000" pitchFamily="2" charset="0"/>
              </a:rPr>
              <a:t>Process the data using Text Analytics.</a:t>
            </a:r>
          </a:p>
        </p:txBody>
      </p:sp>
      <p:sp>
        <p:nvSpPr>
          <p:cNvPr id="9" name="TEXT-BLOB Library">
            <a:extLst>
              <a:ext uri="{FF2B5EF4-FFF2-40B4-BE49-F238E27FC236}">
                <a16:creationId xmlns:a16="http://schemas.microsoft.com/office/drawing/2014/main" id="{43CFC5EC-7B80-439B-AED2-E2134F09B1D0}"/>
              </a:ext>
            </a:extLst>
          </p:cNvPr>
          <p:cNvSpPr txBox="1"/>
          <p:nvPr/>
        </p:nvSpPr>
        <p:spPr>
          <a:xfrm>
            <a:off x="7100710" y="1733248"/>
            <a:ext cx="3150834"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1pPr>
            <a:lvl2pPr marL="0" marR="0" indent="457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2pPr>
            <a:lvl3pPr marL="0" marR="0" indent="914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3pPr>
            <a:lvl4pPr marL="0" marR="0" indent="1371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4pPr>
            <a:lvl5pPr marL="0" marR="0" indent="18288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5pPr>
            <a:lvl6pPr marL="0" marR="0" indent="22860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6pPr>
            <a:lvl7pPr marL="0" marR="0" indent="27432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7pPr>
            <a:lvl8pPr marL="0" marR="0" indent="32004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8pPr>
            <a:lvl9pPr marL="0" marR="0" indent="3657600" algn="ctr" defTabSz="825500" rtl="0" fontAlgn="auto" latinLnBrk="0" hangingPunct="0">
              <a:lnSpc>
                <a:spcPct val="100000"/>
              </a:lnSpc>
              <a:spcBef>
                <a:spcPts val="1000"/>
              </a:spcBef>
              <a:spcAft>
                <a:spcPts val="0"/>
              </a:spcAft>
              <a:buClrTx/>
              <a:buSzTx/>
              <a:buFontTx/>
              <a:buNone/>
              <a:tabLst/>
              <a:defRPr kumimoji="0" sz="2000" b="0" i="0" u="none" strike="noStrike" cap="none" spc="0" normalizeH="0" baseline="0">
                <a:ln>
                  <a:noFill/>
                </a:ln>
                <a:solidFill>
                  <a:srgbClr val="000000"/>
                </a:solidFill>
                <a:effectLst/>
                <a:uFillTx/>
                <a:latin typeface="Avenir Next Medium"/>
                <a:ea typeface="Avenir Next Medium"/>
                <a:cs typeface="Avenir Next Medium"/>
                <a:sym typeface="Avenir Next Medium"/>
              </a:defRPr>
            </a:lvl9pPr>
          </a:lstStyle>
          <a:p>
            <a:pPr algn="l"/>
            <a:r>
              <a:rPr sz="1800" dirty="0">
                <a:solidFill>
                  <a:srgbClr val="C00000"/>
                </a:solidFill>
                <a:latin typeface="Montserrat SemiBold" panose="00000700000000000000" pitchFamily="2" charset="0"/>
              </a:rPr>
              <a:t>TEXT-BLOB Library</a:t>
            </a:r>
          </a:p>
        </p:txBody>
      </p:sp>
      <p:pic>
        <p:nvPicPr>
          <p:cNvPr id="10" name="Image" descr="Image">
            <a:extLst>
              <a:ext uri="{FF2B5EF4-FFF2-40B4-BE49-F238E27FC236}">
                <a16:creationId xmlns:a16="http://schemas.microsoft.com/office/drawing/2014/main" id="{E212F96C-7817-4959-9C88-31D6B6CC6EE3}"/>
              </a:ext>
            </a:extLst>
          </p:cNvPr>
          <p:cNvPicPr>
            <a:picLocks noChangeAspect="1"/>
          </p:cNvPicPr>
          <p:nvPr/>
        </p:nvPicPr>
        <p:blipFill>
          <a:blip r:embed="rId5"/>
          <a:stretch>
            <a:fillRect/>
          </a:stretch>
        </p:blipFill>
        <p:spPr>
          <a:xfrm>
            <a:off x="1648483" y="3141344"/>
            <a:ext cx="1207606" cy="1156618"/>
          </a:xfrm>
          <a:prstGeom prst="rect">
            <a:avLst/>
          </a:prstGeom>
          <a:ln w="12700">
            <a:miter lim="400000"/>
          </a:ln>
        </p:spPr>
      </p:pic>
      <p:cxnSp>
        <p:nvCxnSpPr>
          <p:cNvPr id="11" name="Straight Connector 10">
            <a:extLst>
              <a:ext uri="{FF2B5EF4-FFF2-40B4-BE49-F238E27FC236}">
                <a16:creationId xmlns:a16="http://schemas.microsoft.com/office/drawing/2014/main" id="{846E028F-4938-4745-9D44-26285A236F9C}"/>
              </a:ext>
            </a:extLst>
          </p:cNvPr>
          <p:cNvCxnSpPr>
            <a:cxnSpLocks/>
          </p:cNvCxnSpPr>
          <p:nvPr/>
        </p:nvCxnSpPr>
        <p:spPr>
          <a:xfrm flipH="1">
            <a:off x="6095999" y="5607449"/>
            <a:ext cx="1" cy="1402951"/>
          </a:xfrm>
          <a:prstGeom prst="line">
            <a:avLst/>
          </a:prstGeom>
          <a:ln w="76200"/>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99E61DFA-2A87-466F-B370-E5990D5EF3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71493" y="3573241"/>
            <a:ext cx="1882866" cy="530655"/>
          </a:xfrm>
          <a:prstGeom prst="rect">
            <a:avLst/>
          </a:prstGeom>
        </p:spPr>
      </p:pic>
      <p:sp>
        <p:nvSpPr>
          <p:cNvPr id="17" name="Rectangle: Rounded Corners 16">
            <a:extLst>
              <a:ext uri="{FF2B5EF4-FFF2-40B4-BE49-F238E27FC236}">
                <a16:creationId xmlns:a16="http://schemas.microsoft.com/office/drawing/2014/main" id="{0A77D44D-FEF0-4BDB-B857-F6471ADCF58A}"/>
              </a:ext>
            </a:extLst>
          </p:cNvPr>
          <p:cNvSpPr/>
          <p:nvPr/>
        </p:nvSpPr>
        <p:spPr>
          <a:xfrm>
            <a:off x="508003" y="2957689"/>
            <a:ext cx="11175995" cy="2260407"/>
          </a:xfrm>
          <a:prstGeom prst="roundRect">
            <a:avLst/>
          </a:prstGeom>
          <a:noFill/>
          <a:ln w="25400"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News Articles from print media">
            <a:extLst>
              <a:ext uri="{FF2B5EF4-FFF2-40B4-BE49-F238E27FC236}">
                <a16:creationId xmlns:a16="http://schemas.microsoft.com/office/drawing/2014/main" id="{FA2F8CF1-0A22-4FC0-BE43-8C4FF8DCC277}"/>
              </a:ext>
            </a:extLst>
          </p:cNvPr>
          <p:cNvSpPr txBox="1"/>
          <p:nvPr/>
        </p:nvSpPr>
        <p:spPr>
          <a:xfrm>
            <a:off x="8534403" y="4545041"/>
            <a:ext cx="2757046"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b="1">
                <a:blipFill rotWithShape="1">
                  <a:blip r:embed="rId4"/>
                  <a:srcRect/>
                  <a:stretch>
                    <a:fillRect/>
                  </a:stretch>
                </a:blipFill>
                <a:latin typeface="Publico Text Roman"/>
                <a:ea typeface="Publico Text Roman"/>
                <a:cs typeface="Publico Text Roman"/>
                <a:sym typeface="Publico Text Roman"/>
              </a:defRPr>
            </a:lvl1pPr>
          </a:lstStyle>
          <a:p>
            <a:pPr algn="ctr"/>
            <a:r>
              <a:rPr lang="en-IN" sz="1600" dirty="0">
                <a:solidFill>
                  <a:srgbClr val="C00000"/>
                </a:solidFill>
                <a:latin typeface="Montserrat SemiBold" panose="00000700000000000000" pitchFamily="2" charset="0"/>
              </a:rPr>
              <a:t>Sentiment Analysis</a:t>
            </a:r>
            <a:endParaRPr sz="1600" dirty="0">
              <a:solidFill>
                <a:srgbClr val="C00000"/>
              </a:solidFill>
              <a:latin typeface="Montserrat SemiBold" panose="00000700000000000000" pitchFamily="2" charset="0"/>
            </a:endParaRPr>
          </a:p>
        </p:txBody>
      </p:sp>
      <p:sp>
        <p:nvSpPr>
          <p:cNvPr id="19" name="News Articles from print media">
            <a:extLst>
              <a:ext uri="{FF2B5EF4-FFF2-40B4-BE49-F238E27FC236}">
                <a16:creationId xmlns:a16="http://schemas.microsoft.com/office/drawing/2014/main" id="{616B31A3-5070-47FD-9083-212114E04CD2}"/>
              </a:ext>
            </a:extLst>
          </p:cNvPr>
          <p:cNvSpPr txBox="1"/>
          <p:nvPr/>
        </p:nvSpPr>
        <p:spPr>
          <a:xfrm>
            <a:off x="4717476" y="4545042"/>
            <a:ext cx="2757046"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b="1">
                <a:blipFill rotWithShape="1">
                  <a:blip r:embed="rId4"/>
                  <a:srcRect/>
                  <a:stretch>
                    <a:fillRect/>
                  </a:stretch>
                </a:blipFill>
                <a:latin typeface="Publico Text Roman"/>
                <a:ea typeface="Publico Text Roman"/>
                <a:cs typeface="Publico Text Roman"/>
                <a:sym typeface="Publico Text Roman"/>
              </a:defRPr>
            </a:lvl1pPr>
          </a:lstStyle>
          <a:p>
            <a:pPr algn="ctr"/>
            <a:r>
              <a:rPr lang="en-IN" sz="1600" dirty="0">
                <a:solidFill>
                  <a:srgbClr val="C00000"/>
                </a:solidFill>
                <a:latin typeface="Montserrat SemiBold" panose="00000700000000000000" pitchFamily="2" charset="0"/>
              </a:rPr>
              <a:t>Spell Check</a:t>
            </a:r>
            <a:endParaRPr sz="1600" dirty="0">
              <a:solidFill>
                <a:srgbClr val="C00000"/>
              </a:solidFill>
              <a:latin typeface="Montserrat SemiBold" panose="00000700000000000000" pitchFamily="2" charset="0"/>
            </a:endParaRPr>
          </a:p>
        </p:txBody>
      </p:sp>
      <p:sp>
        <p:nvSpPr>
          <p:cNvPr id="20" name="News Articles from print media">
            <a:extLst>
              <a:ext uri="{FF2B5EF4-FFF2-40B4-BE49-F238E27FC236}">
                <a16:creationId xmlns:a16="http://schemas.microsoft.com/office/drawing/2014/main" id="{1FC3EB13-0C5C-40B8-BADE-BC3B08350534}"/>
              </a:ext>
            </a:extLst>
          </p:cNvPr>
          <p:cNvSpPr txBox="1"/>
          <p:nvPr/>
        </p:nvSpPr>
        <p:spPr>
          <a:xfrm>
            <a:off x="873763" y="4545041"/>
            <a:ext cx="2757046"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600" b="1">
                <a:blipFill rotWithShape="1">
                  <a:blip r:embed="rId4"/>
                  <a:srcRect/>
                  <a:stretch>
                    <a:fillRect/>
                  </a:stretch>
                </a:blipFill>
                <a:latin typeface="Publico Text Roman"/>
                <a:ea typeface="Publico Text Roman"/>
                <a:cs typeface="Publico Text Roman"/>
                <a:sym typeface="Publico Text Roman"/>
              </a:defRPr>
            </a:lvl1pPr>
          </a:lstStyle>
          <a:p>
            <a:pPr algn="ctr"/>
            <a:r>
              <a:rPr lang="en-IN" sz="1600" dirty="0">
                <a:solidFill>
                  <a:srgbClr val="C00000"/>
                </a:solidFill>
                <a:latin typeface="Montserrat SemiBold" panose="00000700000000000000" pitchFamily="2" charset="0"/>
              </a:rPr>
              <a:t>Bag of Words</a:t>
            </a:r>
            <a:endParaRPr sz="1600" dirty="0">
              <a:solidFill>
                <a:srgbClr val="C00000"/>
              </a:solidFill>
              <a:latin typeface="Montserrat SemiBold" panose="00000700000000000000" pitchFamily="2" charset="0"/>
            </a:endParaRPr>
          </a:p>
        </p:txBody>
      </p:sp>
    </p:spTree>
    <p:extLst>
      <p:ext uri="{BB962C8B-B14F-4D97-AF65-F5344CB8AC3E}">
        <p14:creationId xmlns:p14="http://schemas.microsoft.com/office/powerpoint/2010/main" val="42233664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8E5337D-B078-4CE5-BD61-E6019C2A1868}"/>
              </a:ext>
            </a:extLst>
          </p:cNvPr>
          <p:cNvCxnSpPr>
            <a:cxnSpLocks/>
          </p:cNvCxnSpPr>
          <p:nvPr/>
        </p:nvCxnSpPr>
        <p:spPr>
          <a:xfrm flipH="1">
            <a:off x="6096000" y="0"/>
            <a:ext cx="1" cy="1402951"/>
          </a:xfrm>
          <a:prstGeom prst="line">
            <a:avLst/>
          </a:prstGeom>
          <a:ln w="76200"/>
        </p:spPr>
        <p:style>
          <a:lnRef idx="1">
            <a:schemeClr val="dk1"/>
          </a:lnRef>
          <a:fillRef idx="0">
            <a:schemeClr val="dk1"/>
          </a:fillRef>
          <a:effectRef idx="0">
            <a:schemeClr val="dk1"/>
          </a:effectRef>
          <a:fontRef idx="minor">
            <a:schemeClr val="tx1"/>
          </a:fontRef>
        </p:style>
      </p:cxnSp>
      <p:sp>
        <p:nvSpPr>
          <p:cNvPr id="6" name="Apply Statistics to predict Trump popularity using TA output">
            <a:extLst>
              <a:ext uri="{FF2B5EF4-FFF2-40B4-BE49-F238E27FC236}">
                <a16:creationId xmlns:a16="http://schemas.microsoft.com/office/drawing/2014/main" id="{07AA1101-AA8E-48ED-ABBC-D77018AB5099}"/>
              </a:ext>
            </a:extLst>
          </p:cNvPr>
          <p:cNvSpPr txBox="1"/>
          <p:nvPr/>
        </p:nvSpPr>
        <p:spPr>
          <a:xfrm>
            <a:off x="3159464" y="1780418"/>
            <a:ext cx="5578133"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700" b="1">
                <a:blipFill rotWithShape="1">
                  <a:blip r:embed="rId2"/>
                  <a:srcRect/>
                  <a:stretch>
                    <a:fillRect/>
                  </a:stretch>
                </a:blipFill>
                <a:latin typeface="Publico Text Roman"/>
                <a:ea typeface="Publico Text Roman"/>
                <a:cs typeface="Publico Text Roman"/>
                <a:sym typeface="Publico Text Roman"/>
              </a:defRPr>
            </a:lvl1pPr>
          </a:lstStyle>
          <a:p>
            <a:pPr algn="ctr">
              <a:defRPr sz="2000"/>
            </a:pPr>
            <a:r>
              <a:rPr sz="2400" dirty="0">
                <a:solidFill>
                  <a:srgbClr val="C00000"/>
                </a:solidFill>
                <a:latin typeface="Montserrat SemiBold" panose="00000700000000000000" pitchFamily="2" charset="0"/>
              </a:rPr>
              <a:t>Apply Statistics to predict Trump</a:t>
            </a:r>
            <a:r>
              <a:rPr lang="en-IN" sz="2400" dirty="0">
                <a:solidFill>
                  <a:srgbClr val="C00000"/>
                </a:solidFill>
                <a:latin typeface="Montserrat SemiBold" panose="00000700000000000000" pitchFamily="2" charset="0"/>
              </a:rPr>
              <a:t>’s</a:t>
            </a:r>
            <a:r>
              <a:rPr sz="2400" dirty="0">
                <a:solidFill>
                  <a:srgbClr val="C00000"/>
                </a:solidFill>
                <a:latin typeface="Montserrat SemiBold" panose="00000700000000000000" pitchFamily="2" charset="0"/>
              </a:rPr>
              <a:t> popularity using TA output</a:t>
            </a:r>
          </a:p>
        </p:txBody>
      </p:sp>
      <p:sp>
        <p:nvSpPr>
          <p:cNvPr id="7" name="Vs">
            <a:extLst>
              <a:ext uri="{FF2B5EF4-FFF2-40B4-BE49-F238E27FC236}">
                <a16:creationId xmlns:a16="http://schemas.microsoft.com/office/drawing/2014/main" id="{949E7FB9-C294-4C56-AB08-467D04E256A5}"/>
              </a:ext>
            </a:extLst>
          </p:cNvPr>
          <p:cNvSpPr txBox="1"/>
          <p:nvPr/>
        </p:nvSpPr>
        <p:spPr>
          <a:xfrm>
            <a:off x="5720185" y="3938808"/>
            <a:ext cx="751631"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700" b="1">
                <a:blipFill rotWithShape="1">
                  <a:blip r:embed="rId2"/>
                  <a:srcRect/>
                  <a:stretch>
                    <a:fillRect/>
                  </a:stretch>
                </a:blipFill>
                <a:latin typeface="Publico Text Roman"/>
                <a:ea typeface="Publico Text Roman"/>
                <a:cs typeface="Publico Text Roman"/>
                <a:sym typeface="Publico Text Roman"/>
              </a:defRPr>
            </a:lvl1pPr>
          </a:lstStyle>
          <a:p>
            <a:pPr algn="ctr"/>
            <a:r>
              <a:rPr sz="3200" dirty="0">
                <a:solidFill>
                  <a:schemeClr val="tx1">
                    <a:lumMod val="95000"/>
                    <a:lumOff val="5000"/>
                  </a:schemeClr>
                </a:solidFill>
                <a:latin typeface="Montserrat Bold" panose="00000800000000000000" pitchFamily="2" charset="0"/>
              </a:rPr>
              <a:t>V</a:t>
            </a:r>
            <a:r>
              <a:rPr lang="en-IN" sz="3200" dirty="0">
                <a:solidFill>
                  <a:schemeClr val="tx1">
                    <a:lumMod val="95000"/>
                    <a:lumOff val="5000"/>
                  </a:schemeClr>
                </a:solidFill>
                <a:latin typeface="Montserrat Bold" panose="00000800000000000000" pitchFamily="2" charset="0"/>
              </a:rPr>
              <a:t>S</a:t>
            </a:r>
            <a:endParaRPr sz="3200" dirty="0">
              <a:solidFill>
                <a:schemeClr val="tx1">
                  <a:lumMod val="95000"/>
                  <a:lumOff val="5000"/>
                </a:schemeClr>
              </a:solidFill>
              <a:latin typeface="Montserrat Bold" panose="00000800000000000000" pitchFamily="2" charset="0"/>
            </a:endParaRPr>
          </a:p>
        </p:txBody>
      </p:sp>
      <p:cxnSp>
        <p:nvCxnSpPr>
          <p:cNvPr id="9" name="Straight Connector 8">
            <a:extLst>
              <a:ext uri="{FF2B5EF4-FFF2-40B4-BE49-F238E27FC236}">
                <a16:creationId xmlns:a16="http://schemas.microsoft.com/office/drawing/2014/main" id="{294D18F9-6D3E-42CF-BD7B-C27F2AD4DA5D}"/>
              </a:ext>
            </a:extLst>
          </p:cNvPr>
          <p:cNvCxnSpPr>
            <a:cxnSpLocks/>
          </p:cNvCxnSpPr>
          <p:nvPr/>
        </p:nvCxnSpPr>
        <p:spPr>
          <a:xfrm flipH="1">
            <a:off x="6096000" y="5455049"/>
            <a:ext cx="1" cy="1402951"/>
          </a:xfrm>
          <a:prstGeom prst="line">
            <a:avLst/>
          </a:prstGeom>
          <a:ln w="76200"/>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C0EC5BB-613E-48FA-AC79-66ED141C36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286709" y="3184234"/>
            <a:ext cx="2636226" cy="1945675"/>
          </a:xfrm>
          <a:prstGeom prst="rect">
            <a:avLst/>
          </a:prstGeom>
        </p:spPr>
      </p:pic>
      <p:pic>
        <p:nvPicPr>
          <p:cNvPr id="13" name="Picture 12">
            <a:extLst>
              <a:ext uri="{FF2B5EF4-FFF2-40B4-BE49-F238E27FC236}">
                <a16:creationId xmlns:a16="http://schemas.microsoft.com/office/drawing/2014/main" id="{2B6CF797-9877-40A0-A03B-187A08085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762" y="3134609"/>
            <a:ext cx="2658826" cy="2044925"/>
          </a:xfrm>
          <a:prstGeom prst="rect">
            <a:avLst/>
          </a:prstGeom>
        </p:spPr>
      </p:pic>
    </p:spTree>
    <p:extLst>
      <p:ext uri="{BB962C8B-B14F-4D97-AF65-F5344CB8AC3E}">
        <p14:creationId xmlns:p14="http://schemas.microsoft.com/office/powerpoint/2010/main" val="192060807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B1237AE-E8FB-43FD-9EBB-198276BE054E}"/>
              </a:ext>
            </a:extLst>
          </p:cNvPr>
          <p:cNvCxnSpPr>
            <a:cxnSpLocks/>
          </p:cNvCxnSpPr>
          <p:nvPr/>
        </p:nvCxnSpPr>
        <p:spPr>
          <a:xfrm flipH="1">
            <a:off x="6096002" y="-22578"/>
            <a:ext cx="1" cy="2506134"/>
          </a:xfrm>
          <a:prstGeom prst="line">
            <a:avLst/>
          </a:prstGeom>
          <a:ln w="76200"/>
        </p:spPr>
        <p:style>
          <a:lnRef idx="1">
            <a:schemeClr val="dk1"/>
          </a:lnRef>
          <a:fillRef idx="0">
            <a:schemeClr val="dk1"/>
          </a:fillRef>
          <a:effectRef idx="0">
            <a:schemeClr val="dk1"/>
          </a:effectRef>
          <a:fontRef idx="minor">
            <a:schemeClr val="tx1"/>
          </a:fontRef>
        </p:style>
      </p:cxnSp>
      <p:sp>
        <p:nvSpPr>
          <p:cNvPr id="6" name="Will his fan base help Trump to influence elections? Let’s find out.">
            <a:extLst>
              <a:ext uri="{FF2B5EF4-FFF2-40B4-BE49-F238E27FC236}">
                <a16:creationId xmlns:a16="http://schemas.microsoft.com/office/drawing/2014/main" id="{F15808B5-38E7-4726-916E-1F035BB4A798}"/>
              </a:ext>
            </a:extLst>
          </p:cNvPr>
          <p:cNvSpPr txBox="1"/>
          <p:nvPr/>
        </p:nvSpPr>
        <p:spPr>
          <a:xfrm>
            <a:off x="1163858" y="2762151"/>
            <a:ext cx="9864285" cy="1333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600" b="1">
                <a:blipFill rotWithShape="1">
                  <a:blip r:embed="rId2"/>
                  <a:srcRect/>
                  <a:stretch>
                    <a:fillRect/>
                  </a:stretch>
                </a:blipFill>
                <a:latin typeface="Publico Text Roman"/>
                <a:ea typeface="Publico Text Roman"/>
                <a:cs typeface="Publico Text Roman"/>
                <a:sym typeface="Publico Text Roman"/>
              </a:defRPr>
            </a:lvl1pPr>
          </a:lstStyle>
          <a:p>
            <a:pPr algn="ctr"/>
            <a:r>
              <a:rPr lang="en-IN" sz="4000" dirty="0">
                <a:solidFill>
                  <a:schemeClr val="tx1"/>
                </a:solidFill>
                <a:latin typeface="Montserrat Bold" panose="00000800000000000000" pitchFamily="2" charset="0"/>
              </a:rPr>
              <a:t>Did</a:t>
            </a:r>
            <a:r>
              <a:rPr sz="4000" dirty="0">
                <a:solidFill>
                  <a:schemeClr val="tx1"/>
                </a:solidFill>
                <a:latin typeface="Montserrat Bold" panose="00000800000000000000" pitchFamily="2" charset="0"/>
              </a:rPr>
              <a:t> his fan base help Trump to influence elections? </a:t>
            </a:r>
            <a:r>
              <a:rPr sz="4000" dirty="0">
                <a:solidFill>
                  <a:srgbClr val="C00000"/>
                </a:solidFill>
                <a:latin typeface="Montserrat Bold" panose="00000800000000000000" pitchFamily="2" charset="0"/>
              </a:rPr>
              <a:t>Let’s find out.</a:t>
            </a:r>
          </a:p>
        </p:txBody>
      </p:sp>
      <p:pic>
        <p:nvPicPr>
          <p:cNvPr id="9" name="Picture 8">
            <a:extLst>
              <a:ext uri="{FF2B5EF4-FFF2-40B4-BE49-F238E27FC236}">
                <a16:creationId xmlns:a16="http://schemas.microsoft.com/office/drawing/2014/main" id="{9BE38B1A-1028-4E9D-BD77-087260F5CCE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95617" y="4910665"/>
            <a:ext cx="1200767" cy="1200767"/>
          </a:xfrm>
          <a:prstGeom prst="rect">
            <a:avLst/>
          </a:prstGeom>
        </p:spPr>
      </p:pic>
    </p:spTree>
    <p:extLst>
      <p:ext uri="{BB962C8B-B14F-4D97-AF65-F5344CB8AC3E}">
        <p14:creationId xmlns:p14="http://schemas.microsoft.com/office/powerpoint/2010/main" val="146022722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 name="Rectangle"/>
          <p:cNvSpPr/>
          <p:nvPr/>
        </p:nvSpPr>
        <p:spPr>
          <a:xfrm>
            <a:off x="0" y="0"/>
            <a:ext cx="1755648" cy="685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1497" name="Our work is the…"/>
          <p:cNvSpPr txBox="1"/>
          <p:nvPr/>
        </p:nvSpPr>
        <p:spPr>
          <a:xfrm>
            <a:off x="14368" y="2729094"/>
            <a:ext cx="1726911" cy="1107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a:defRPr sz="6000" b="0">
                <a:solidFill>
                  <a:srgbClr val="F7F9FF"/>
                </a:solidFill>
                <a:latin typeface="Raleway Light"/>
                <a:ea typeface="Raleway Light"/>
                <a:cs typeface="Raleway Light"/>
                <a:sym typeface="Raleway Light"/>
              </a:defRPr>
            </a:pPr>
            <a:r>
              <a:rPr lang="en-IN" sz="2400" dirty="0"/>
              <a:t>INPUT DATA SOURCES</a:t>
            </a:r>
            <a:endParaRPr sz="2400" dirty="0"/>
          </a:p>
        </p:txBody>
      </p:sp>
      <p:pic>
        <p:nvPicPr>
          <p:cNvPr id="2" name="Picture 1"/>
          <p:cNvPicPr>
            <a:picLocks noChangeAspect="1"/>
          </p:cNvPicPr>
          <p:nvPr/>
        </p:nvPicPr>
        <p:blipFill>
          <a:blip r:embed="rId2"/>
          <a:stretch>
            <a:fillRect/>
          </a:stretch>
        </p:blipFill>
        <p:spPr>
          <a:xfrm>
            <a:off x="2043390" y="388014"/>
            <a:ext cx="9965730" cy="6116807"/>
          </a:xfrm>
          <a:prstGeom prst="rect">
            <a:avLst/>
          </a:prstGeom>
        </p:spPr>
      </p:pic>
    </p:spTree>
    <p:extLst>
      <p:ext uri="{BB962C8B-B14F-4D97-AF65-F5344CB8AC3E}">
        <p14:creationId xmlns:p14="http://schemas.microsoft.com/office/powerpoint/2010/main" val="295639961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 name="Rectangle"/>
          <p:cNvSpPr/>
          <p:nvPr/>
        </p:nvSpPr>
        <p:spPr>
          <a:xfrm>
            <a:off x="0" y="0"/>
            <a:ext cx="1755648" cy="6858001"/>
          </a:xfrm>
          <a:prstGeom prst="rect">
            <a:avLst/>
          </a:prstGeom>
          <a:solidFill>
            <a:srgbClr val="1C1F2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p>
        </p:txBody>
      </p:sp>
      <p:sp>
        <p:nvSpPr>
          <p:cNvPr id="1497" name="Our work is the…"/>
          <p:cNvSpPr txBox="1"/>
          <p:nvPr/>
        </p:nvSpPr>
        <p:spPr>
          <a:xfrm>
            <a:off x="14368" y="3098426"/>
            <a:ext cx="1726911" cy="738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a:defRPr sz="6000" b="0">
                <a:solidFill>
                  <a:srgbClr val="F7F9FF"/>
                </a:solidFill>
                <a:latin typeface="Raleway Light"/>
                <a:ea typeface="Raleway Light"/>
                <a:cs typeface="Raleway Light"/>
                <a:sym typeface="Raleway Light"/>
              </a:defRPr>
            </a:pPr>
            <a:r>
              <a:rPr lang="en-IN" sz="2400" dirty="0"/>
              <a:t>TEXT ANALYTICS</a:t>
            </a:r>
            <a:endParaRPr sz="2400" dirty="0"/>
          </a:p>
        </p:txBody>
      </p:sp>
      <p:pic>
        <p:nvPicPr>
          <p:cNvPr id="2" name="Picture 1">
            <a:extLst>
              <a:ext uri="{FF2B5EF4-FFF2-40B4-BE49-F238E27FC236}">
                <a16:creationId xmlns:a16="http://schemas.microsoft.com/office/drawing/2014/main" id="{4B9D1A47-5604-45CA-A349-0B90D70D84E6}"/>
              </a:ext>
            </a:extLst>
          </p:cNvPr>
          <p:cNvPicPr>
            <a:picLocks noChangeAspect="1"/>
          </p:cNvPicPr>
          <p:nvPr/>
        </p:nvPicPr>
        <p:blipFill>
          <a:blip r:embed="rId2"/>
          <a:stretch>
            <a:fillRect/>
          </a:stretch>
        </p:blipFill>
        <p:spPr>
          <a:xfrm>
            <a:off x="1973379" y="941509"/>
            <a:ext cx="9754445" cy="5052498"/>
          </a:xfrm>
          <a:prstGeom prst="rect">
            <a:avLst/>
          </a:prstGeom>
        </p:spPr>
      </p:pic>
    </p:spTree>
    <p:extLst>
      <p:ext uri="{BB962C8B-B14F-4D97-AF65-F5344CB8AC3E}">
        <p14:creationId xmlns:p14="http://schemas.microsoft.com/office/powerpoint/2010/main" val="3485666824"/>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TotalTime>
  <Words>543</Words>
  <Application>Microsoft Office PowerPoint</Application>
  <PresentationFormat>Widescreen</PresentationFormat>
  <Paragraphs>71</Paragraphs>
  <Slides>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Calibri</vt:lpstr>
      <vt:lpstr>Calibri Light</vt:lpstr>
      <vt:lpstr>Franklin Gothic Heavy</vt:lpstr>
      <vt:lpstr>Montserrat</vt:lpstr>
      <vt:lpstr>Montserrat Bold</vt:lpstr>
      <vt:lpstr>Montserrat ExtraBold</vt:lpstr>
      <vt:lpstr>Montserrat Light</vt:lpstr>
      <vt:lpstr>Montserrat SemiBold</vt:lpstr>
      <vt:lpstr>Raleway Light</vt:lpstr>
      <vt:lpstr>Roboto</vt:lpstr>
      <vt:lpstr>Office Theme</vt:lpstr>
      <vt:lpstr>DONALD TRUMP Keep America Great</vt:lpstr>
      <vt:lpstr>PowerPoint Presentation</vt:lpstr>
      <vt:lpstr>Donald Trump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DONALD TRUMP Keep America Great</dc:title>
  <dc:creator>sarthak saxena</dc:creator>
  <cp:lastModifiedBy>Debjit Ray</cp:lastModifiedBy>
  <cp:revision>33</cp:revision>
  <dcterms:created xsi:type="dcterms:W3CDTF">2020-12-19T17:04:30Z</dcterms:created>
  <dcterms:modified xsi:type="dcterms:W3CDTF">2020-12-20T10:34:06Z</dcterms:modified>
</cp:coreProperties>
</file>